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66" r:id="rId3"/>
    <p:sldId id="258" r:id="rId4"/>
    <p:sldId id="257" r:id="rId5"/>
    <p:sldId id="259" r:id="rId6"/>
    <p:sldId id="261" r:id="rId7"/>
    <p:sldId id="264" r:id="rId8"/>
    <p:sldId id="267" r:id="rId9"/>
    <p:sldId id="274" r:id="rId10"/>
    <p:sldId id="275" r:id="rId11"/>
    <p:sldId id="276" r:id="rId12"/>
    <p:sldId id="263" r:id="rId13"/>
    <p:sldId id="271" r:id="rId14"/>
    <p:sldId id="272" r:id="rId15"/>
    <p:sldId id="273" r:id="rId16"/>
    <p:sldId id="329" r:id="rId17"/>
    <p:sldId id="330" r:id="rId18"/>
    <p:sldId id="331" r:id="rId19"/>
    <p:sldId id="332" r:id="rId20"/>
    <p:sldId id="277" r:id="rId21"/>
    <p:sldId id="280" r:id="rId22"/>
    <p:sldId id="281" r:id="rId23"/>
    <p:sldId id="282" r:id="rId24"/>
    <p:sldId id="283" r:id="rId25"/>
    <p:sldId id="284" r:id="rId26"/>
    <p:sldId id="285" r:id="rId27"/>
    <p:sldId id="286" r:id="rId28"/>
    <p:sldId id="288" r:id="rId29"/>
    <p:sldId id="291" r:id="rId30"/>
    <p:sldId id="293" r:id="rId31"/>
    <p:sldId id="294" r:id="rId32"/>
    <p:sldId id="295" r:id="rId33"/>
    <p:sldId id="296" r:id="rId34"/>
    <p:sldId id="297" r:id="rId35"/>
    <p:sldId id="298" r:id="rId36"/>
    <p:sldId id="304" r:id="rId37"/>
    <p:sldId id="307" r:id="rId38"/>
    <p:sldId id="308" r:id="rId39"/>
    <p:sldId id="309" r:id="rId40"/>
    <p:sldId id="310" r:id="rId41"/>
    <p:sldId id="311" r:id="rId42"/>
    <p:sldId id="312" r:id="rId43"/>
    <p:sldId id="313" r:id="rId44"/>
    <p:sldId id="314" r:id="rId45"/>
    <p:sldId id="315" r:id="rId46"/>
    <p:sldId id="316" r:id="rId47"/>
    <p:sldId id="317" r:id="rId48"/>
    <p:sldId id="320" r:id="rId49"/>
    <p:sldId id="321" r:id="rId50"/>
    <p:sldId id="323" r:id="rId51"/>
    <p:sldId id="326" r:id="rId52"/>
    <p:sldId id="328" r:id="rId53"/>
    <p:sldId id="26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6D"/>
    <a:srgbClr val="B08600"/>
    <a:srgbClr val="D5D000"/>
    <a:srgbClr val="D8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81373" autoAdjust="0"/>
  </p:normalViewPr>
  <p:slideViewPr>
    <p:cSldViewPr snapToGrid="0">
      <p:cViewPr varScale="1">
        <p:scale>
          <a:sx n="71" d="100"/>
          <a:sy n="71" d="100"/>
        </p:scale>
        <p:origin x="1094"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7859408695701"/>
          <c:y val="5.9157143966766475E-2"/>
          <c:w val="0.83972726452979063"/>
          <c:h val="0.84228452033977541"/>
        </c:manualLayout>
      </c:layout>
      <c:scatterChart>
        <c:scatterStyle val="lineMarker"/>
        <c:varyColors val="0"/>
        <c:ser>
          <c:idx val="0"/>
          <c:order val="0"/>
          <c:spPr>
            <a:ln w="38100" cap="rnd">
              <a:solidFill>
                <a:srgbClr val="FF0000"/>
              </a:solidFill>
              <a:round/>
            </a:ln>
            <a:effectLst/>
          </c:spPr>
          <c:marker>
            <c:symbol val="circle"/>
            <c:size val="5"/>
            <c:spPr>
              <a:solidFill>
                <a:srgbClr val="FF0000"/>
              </a:solidFill>
              <a:ln w="38100">
                <a:solidFill>
                  <a:srgbClr val="FF0000"/>
                </a:solidFill>
              </a:ln>
              <a:effectLst/>
            </c:spPr>
          </c:marker>
          <c:xVal>
            <c:numRef>
              <c:f>Sheet1!$A$1:$A$31</c:f>
              <c:numCache>
                <c:formatCode>General</c:formatCode>
                <c:ptCount val="31"/>
                <c:pt idx="0">
                  <c:v>1910</c:v>
                </c:pt>
                <c:pt idx="1">
                  <c:v>1911</c:v>
                </c:pt>
                <c:pt idx="2">
                  <c:v>1912</c:v>
                </c:pt>
                <c:pt idx="3">
                  <c:v>1913</c:v>
                </c:pt>
                <c:pt idx="4">
                  <c:v>1914</c:v>
                </c:pt>
                <c:pt idx="5">
                  <c:v>1915</c:v>
                </c:pt>
                <c:pt idx="6">
                  <c:v>1916</c:v>
                </c:pt>
                <c:pt idx="7">
                  <c:v>1917</c:v>
                </c:pt>
                <c:pt idx="8">
                  <c:v>1918</c:v>
                </c:pt>
                <c:pt idx="9">
                  <c:v>1919</c:v>
                </c:pt>
                <c:pt idx="10">
                  <c:v>1920</c:v>
                </c:pt>
                <c:pt idx="11">
                  <c:v>1921</c:v>
                </c:pt>
                <c:pt idx="12">
                  <c:v>1922</c:v>
                </c:pt>
                <c:pt idx="13">
                  <c:v>1923</c:v>
                </c:pt>
                <c:pt idx="14">
                  <c:v>1924</c:v>
                </c:pt>
                <c:pt idx="15">
                  <c:v>1925</c:v>
                </c:pt>
                <c:pt idx="16">
                  <c:v>1926</c:v>
                </c:pt>
                <c:pt idx="17">
                  <c:v>1927</c:v>
                </c:pt>
                <c:pt idx="18">
                  <c:v>1928</c:v>
                </c:pt>
                <c:pt idx="19">
                  <c:v>1929</c:v>
                </c:pt>
                <c:pt idx="20">
                  <c:v>1930</c:v>
                </c:pt>
                <c:pt idx="21">
                  <c:v>1931</c:v>
                </c:pt>
                <c:pt idx="22">
                  <c:v>1932</c:v>
                </c:pt>
                <c:pt idx="23">
                  <c:v>1933</c:v>
                </c:pt>
                <c:pt idx="24">
                  <c:v>1934</c:v>
                </c:pt>
                <c:pt idx="25">
                  <c:v>1935</c:v>
                </c:pt>
                <c:pt idx="26">
                  <c:v>1936</c:v>
                </c:pt>
                <c:pt idx="27">
                  <c:v>1937</c:v>
                </c:pt>
                <c:pt idx="28">
                  <c:v>1938</c:v>
                </c:pt>
                <c:pt idx="29">
                  <c:v>1939</c:v>
                </c:pt>
                <c:pt idx="30">
                  <c:v>1940</c:v>
                </c:pt>
              </c:numCache>
            </c:numRef>
          </c:xVal>
          <c:yVal>
            <c:numRef>
              <c:f>Sheet1!$B$1:$B$31</c:f>
              <c:numCache>
                <c:formatCode>General</c:formatCode>
                <c:ptCount val="31"/>
                <c:pt idx="0">
                  <c:v>387000</c:v>
                </c:pt>
                <c:pt idx="1">
                  <c:v>395000</c:v>
                </c:pt>
                <c:pt idx="2">
                  <c:v>426000</c:v>
                </c:pt>
                <c:pt idx="3">
                  <c:v>421000</c:v>
                </c:pt>
                <c:pt idx="4">
                  <c:v>421000</c:v>
                </c:pt>
                <c:pt idx="5">
                  <c:v>433000</c:v>
                </c:pt>
                <c:pt idx="6">
                  <c:v>437000</c:v>
                </c:pt>
                <c:pt idx="7">
                  <c:v>249000</c:v>
                </c:pt>
                <c:pt idx="8">
                  <c:v>116000</c:v>
                </c:pt>
                <c:pt idx="9">
                  <c:v>315000</c:v>
                </c:pt>
                <c:pt idx="10">
                  <c:v>247000</c:v>
                </c:pt>
                <c:pt idx="11">
                  <c:v>449000</c:v>
                </c:pt>
                <c:pt idx="12">
                  <c:v>716000</c:v>
                </c:pt>
                <c:pt idx="13">
                  <c:v>871000</c:v>
                </c:pt>
                <c:pt idx="14">
                  <c:v>893000</c:v>
                </c:pt>
                <c:pt idx="15">
                  <c:v>937000</c:v>
                </c:pt>
                <c:pt idx="16">
                  <c:v>849000</c:v>
                </c:pt>
                <c:pt idx="17">
                  <c:v>810000</c:v>
                </c:pt>
                <c:pt idx="18">
                  <c:v>753000</c:v>
                </c:pt>
                <c:pt idx="19">
                  <c:v>509000</c:v>
                </c:pt>
                <c:pt idx="20">
                  <c:v>330000</c:v>
                </c:pt>
                <c:pt idx="21">
                  <c:v>254000</c:v>
                </c:pt>
                <c:pt idx="22">
                  <c:v>134000</c:v>
                </c:pt>
                <c:pt idx="23">
                  <c:v>93000</c:v>
                </c:pt>
                <c:pt idx="24">
                  <c:v>126000</c:v>
                </c:pt>
                <c:pt idx="25">
                  <c:v>221000</c:v>
                </c:pt>
                <c:pt idx="26">
                  <c:v>319000</c:v>
                </c:pt>
                <c:pt idx="27">
                  <c:v>336000</c:v>
                </c:pt>
                <c:pt idx="28">
                  <c:v>406000</c:v>
                </c:pt>
                <c:pt idx="29">
                  <c:v>515000</c:v>
                </c:pt>
                <c:pt idx="30">
                  <c:v>602000</c:v>
                </c:pt>
              </c:numCache>
            </c:numRef>
          </c:yVal>
          <c:smooth val="0"/>
          <c:extLst>
            <c:ext xmlns:c16="http://schemas.microsoft.com/office/drawing/2014/chart" uri="{C3380CC4-5D6E-409C-BE32-E72D297353CC}">
              <c16:uniqueId val="{00000000-6790-4405-AD93-254D4B515244}"/>
            </c:ext>
          </c:extLst>
        </c:ser>
        <c:dLbls>
          <c:showLegendKey val="0"/>
          <c:showVal val="0"/>
          <c:showCatName val="0"/>
          <c:showSerName val="0"/>
          <c:showPercent val="0"/>
          <c:showBubbleSize val="0"/>
        </c:dLbls>
        <c:axId val="205026800"/>
        <c:axId val="205027784"/>
      </c:scatterChart>
      <c:valAx>
        <c:axId val="205026800"/>
        <c:scaling>
          <c:orientation val="minMax"/>
          <c:max val="1940"/>
          <c:min val="19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baseline="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5027784"/>
        <c:crosses val="autoZero"/>
        <c:crossBetween val="midCat"/>
      </c:valAx>
      <c:valAx>
        <c:axId val="205027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baseline="0">
                    <a:solidFill>
                      <a:schemeClr val="tx1"/>
                    </a:solidFill>
                  </a:rPr>
                  <a:t>Housing Starts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502680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0.24603</cdr:x>
      <cdr:y>0.67781</cdr:y>
    </cdr:from>
    <cdr:to>
      <cdr:x>0.33279</cdr:x>
      <cdr:y>0.77778</cdr:y>
    </cdr:to>
    <cdr:sp macro="" textlink="">
      <cdr:nvSpPr>
        <cdr:cNvPr id="4" name="TextBox 3"/>
        <cdr:cNvSpPr txBox="1"/>
      </cdr:nvSpPr>
      <cdr:spPr>
        <a:xfrm xmlns:a="http://schemas.openxmlformats.org/drawingml/2006/main">
          <a:off x="2024728" y="3253895"/>
          <a:ext cx="714001" cy="4799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US enters</a:t>
          </a:r>
        </a:p>
        <a:p xmlns:a="http://schemas.openxmlformats.org/drawingml/2006/main">
          <a:r>
            <a:rPr lang="en-US" sz="1100" dirty="0"/>
            <a:t>WWI</a:t>
          </a:r>
        </a:p>
      </cdr:txBody>
    </cdr:sp>
  </cdr:relSizeAnchor>
  <cdr:relSizeAnchor xmlns:cdr="http://schemas.openxmlformats.org/drawingml/2006/chartDrawing">
    <cdr:from>
      <cdr:x>0.34259</cdr:x>
      <cdr:y>0.53968</cdr:y>
    </cdr:from>
    <cdr:to>
      <cdr:x>0.42936</cdr:x>
      <cdr:y>0.60927</cdr:y>
    </cdr:to>
    <cdr:sp macro="" textlink="">
      <cdr:nvSpPr>
        <cdr:cNvPr id="5" name="TextBox 1"/>
        <cdr:cNvSpPr txBox="1"/>
      </cdr:nvSpPr>
      <cdr:spPr>
        <a:xfrm xmlns:a="http://schemas.openxmlformats.org/drawingml/2006/main">
          <a:off x="2819400" y="2590800"/>
          <a:ext cx="714082" cy="3340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Red</a:t>
          </a:r>
        </a:p>
        <a:p xmlns:a="http://schemas.openxmlformats.org/drawingml/2006/main">
          <a:r>
            <a:rPr lang="en-US" sz="1100" dirty="0"/>
            <a:t>Summer</a:t>
          </a:r>
        </a:p>
      </cdr:txBody>
    </cdr:sp>
  </cdr:relSizeAnchor>
  <cdr:relSizeAnchor xmlns:cdr="http://schemas.openxmlformats.org/drawingml/2006/chartDrawing">
    <cdr:from>
      <cdr:x>0.67035</cdr:x>
      <cdr:y>0.42262</cdr:y>
    </cdr:from>
    <cdr:to>
      <cdr:x>0.75711</cdr:x>
      <cdr:y>0.49222</cdr:y>
    </cdr:to>
    <cdr:sp macro="" textlink="">
      <cdr:nvSpPr>
        <cdr:cNvPr id="6" name="TextBox 1"/>
        <cdr:cNvSpPr txBox="1"/>
      </cdr:nvSpPr>
      <cdr:spPr>
        <a:xfrm xmlns:a="http://schemas.openxmlformats.org/drawingml/2006/main">
          <a:off x="5813425" y="2660650"/>
          <a:ext cx="752475" cy="4381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Stock market</a:t>
          </a:r>
        </a:p>
        <a:p xmlns:a="http://schemas.openxmlformats.org/drawingml/2006/main">
          <a:r>
            <a:rPr lang="en-US" sz="1100"/>
            <a:t>crash</a:t>
          </a:r>
        </a:p>
      </cdr:txBody>
    </cdr:sp>
  </cdr:relSizeAnchor>
  <cdr:relSizeAnchor xmlns:cdr="http://schemas.openxmlformats.org/drawingml/2006/chartDrawing">
    <cdr:from>
      <cdr:x>0.69231</cdr:x>
      <cdr:y>0.76909</cdr:y>
    </cdr:from>
    <cdr:to>
      <cdr:x>0.77908</cdr:x>
      <cdr:y>0.83869</cdr:y>
    </cdr:to>
    <cdr:sp macro="" textlink="">
      <cdr:nvSpPr>
        <cdr:cNvPr id="7" name="TextBox 1"/>
        <cdr:cNvSpPr txBox="1"/>
      </cdr:nvSpPr>
      <cdr:spPr>
        <a:xfrm xmlns:a="http://schemas.openxmlformats.org/drawingml/2006/main">
          <a:off x="6003925" y="4841875"/>
          <a:ext cx="752475" cy="4381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FDR</a:t>
          </a:r>
        </a:p>
        <a:p xmlns:a="http://schemas.openxmlformats.org/drawingml/2006/main">
          <a:r>
            <a:rPr lang="en-US" sz="1100"/>
            <a:t>elected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38CFF9-35AB-4209-BC35-8293709B72DF}" type="datetimeFigureOut">
              <a:rPr lang="en-US" smtClean="0"/>
              <a:t>7/18/2017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8B992-0FEE-4BD9-9339-A83C5256C5FD}" type="slidenum">
              <a:rPr lang="en-US" smtClean="0"/>
              <a:t>‹#›</a:t>
            </a:fld>
            <a:endParaRPr lang="en-US"/>
          </a:p>
        </p:txBody>
      </p:sp>
    </p:spTree>
    <p:extLst>
      <p:ext uri="{BB962C8B-B14F-4D97-AF65-F5344CB8AC3E}">
        <p14:creationId xmlns:p14="http://schemas.microsoft.com/office/powerpoint/2010/main" val="3532986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ytimes.com/2008/12/03/health/03nice.html?pagewanted=al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not want to crush all of your students’ dreams.</a:t>
            </a:r>
          </a:p>
          <a:p>
            <a:endParaRPr lang="en-US" baseline="0" dirty="0"/>
          </a:p>
          <a:p>
            <a:r>
              <a:rPr lang="en-US" baseline="0" dirty="0"/>
              <a:t>However, I believe we should disabuse our students’ belief that mathematics is a magic wand applicable to all problems. We do not want them to believe math, applied to physical, social and political problems is an unerring and unarguable source of objective truth.</a:t>
            </a:r>
          </a:p>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1</a:t>
            </a:fld>
            <a:endParaRPr lang="en-US"/>
          </a:p>
        </p:txBody>
      </p:sp>
    </p:spTree>
    <p:extLst>
      <p:ext uri="{BB962C8B-B14F-4D97-AF65-F5344CB8AC3E}">
        <p14:creationId xmlns:p14="http://schemas.microsoft.com/office/powerpoint/2010/main" val="137276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54419-64F3-4F2C-BE04-D36143F8BB6A}" type="slidenum">
              <a:rPr lang="en-US" smtClean="0"/>
              <a:pPr/>
              <a:t>13</a:t>
            </a:fld>
            <a:endParaRPr lang="en-US"/>
          </a:p>
        </p:txBody>
      </p:sp>
    </p:spTree>
    <p:extLst>
      <p:ext uri="{BB962C8B-B14F-4D97-AF65-F5344CB8AC3E}">
        <p14:creationId xmlns:p14="http://schemas.microsoft.com/office/powerpoint/2010/main" val="197930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Templeton, Alan R., “Biological Races In Humans,” Stud </a:t>
            </a:r>
            <a:r>
              <a:rPr lang="en-US" sz="1200" dirty="0" err="1"/>
              <a:t>Hist</a:t>
            </a:r>
            <a:r>
              <a:rPr lang="en-US" sz="1200" dirty="0"/>
              <a:t> </a:t>
            </a:r>
            <a:r>
              <a:rPr lang="en-US" sz="1200" dirty="0" err="1"/>
              <a:t>Philos</a:t>
            </a:r>
            <a:r>
              <a:rPr lang="en-US" sz="1200" dirty="0"/>
              <a:t> </a:t>
            </a:r>
            <a:r>
              <a:rPr lang="en-US" sz="1200" dirty="0" err="1"/>
              <a:t>Biol</a:t>
            </a:r>
            <a:r>
              <a:rPr lang="en-US" sz="1200" dirty="0"/>
              <a:t> Biomed Sci. 2013 September ; 44(3): 262–271</a:t>
            </a:r>
          </a:p>
        </p:txBody>
      </p:sp>
      <p:sp>
        <p:nvSpPr>
          <p:cNvPr id="4" name="Slide Number Placeholder 3"/>
          <p:cNvSpPr>
            <a:spLocks noGrp="1"/>
          </p:cNvSpPr>
          <p:nvPr>
            <p:ph type="sldNum" sz="quarter" idx="10"/>
          </p:nvPr>
        </p:nvSpPr>
        <p:spPr/>
        <p:txBody>
          <a:bodyPr/>
          <a:lstStyle/>
          <a:p>
            <a:fld id="{F3454419-64F3-4F2C-BE04-D36143F8BB6A}" type="slidenum">
              <a:rPr lang="en-US" smtClean="0"/>
              <a:pPr/>
              <a:t>14</a:t>
            </a:fld>
            <a:endParaRPr lang="en-US"/>
          </a:p>
        </p:txBody>
      </p:sp>
    </p:spTree>
    <p:extLst>
      <p:ext uri="{BB962C8B-B14F-4D97-AF65-F5344CB8AC3E}">
        <p14:creationId xmlns:p14="http://schemas.microsoft.com/office/powerpoint/2010/main" val="823508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important as it is to realize that there is no scientific rationale for racism, it is equally important to realize that racism certainly exists, and it creates measurable harm to people suffering from society’s continued embrace of it.</a:t>
            </a:r>
          </a:p>
        </p:txBody>
      </p:sp>
      <p:sp>
        <p:nvSpPr>
          <p:cNvPr id="4" name="Slide Number Placeholder 3"/>
          <p:cNvSpPr>
            <a:spLocks noGrp="1"/>
          </p:cNvSpPr>
          <p:nvPr>
            <p:ph type="sldNum" sz="quarter" idx="10"/>
          </p:nvPr>
        </p:nvSpPr>
        <p:spPr/>
        <p:txBody>
          <a:bodyPr/>
          <a:lstStyle/>
          <a:p>
            <a:fld id="{9F48B992-0FEE-4BD9-9339-A83C5256C5FD}" type="slidenum">
              <a:rPr lang="en-US" smtClean="0"/>
              <a:t>15</a:t>
            </a:fld>
            <a:endParaRPr lang="en-US"/>
          </a:p>
        </p:txBody>
      </p:sp>
    </p:spTree>
    <p:extLst>
      <p:ext uri="{BB962C8B-B14F-4D97-AF65-F5344CB8AC3E}">
        <p14:creationId xmlns:p14="http://schemas.microsoft.com/office/powerpoint/2010/main" val="1751262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54419-64F3-4F2C-BE04-D36143F8BB6A}" type="slidenum">
              <a:rPr lang="en-US" smtClean="0"/>
              <a:pPr/>
              <a:t>16</a:t>
            </a:fld>
            <a:endParaRPr lang="en-US"/>
          </a:p>
        </p:txBody>
      </p:sp>
    </p:spTree>
    <p:extLst>
      <p:ext uri="{BB962C8B-B14F-4D97-AF65-F5344CB8AC3E}">
        <p14:creationId xmlns:p14="http://schemas.microsoft.com/office/powerpoint/2010/main" val="2480688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454419-64F3-4F2C-BE04-D36143F8BB6A}" type="slidenum">
              <a:rPr lang="en-US" smtClean="0"/>
              <a:pPr/>
              <a:t>17</a:t>
            </a:fld>
            <a:endParaRPr lang="en-US"/>
          </a:p>
        </p:txBody>
      </p:sp>
    </p:spTree>
    <p:extLst>
      <p:ext uri="{BB962C8B-B14F-4D97-AF65-F5344CB8AC3E}">
        <p14:creationId xmlns:p14="http://schemas.microsoft.com/office/powerpoint/2010/main" val="2447040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Owners Loan Corporation (HOLC)</a:t>
            </a:r>
          </a:p>
          <a:p>
            <a:pPr lvl="1"/>
            <a:r>
              <a:rPr lang="en-US" dirty="0"/>
              <a:t>This was a short term program which issued bonds, and then used the bonds from 1933 to 1935 to purchase troubled loans.</a:t>
            </a:r>
          </a:p>
          <a:p>
            <a:r>
              <a:rPr lang="en-US" dirty="0"/>
              <a:t>Federal Housing Authority (FHA) Mortgage Underwriting</a:t>
            </a:r>
          </a:p>
          <a:p>
            <a:pPr lvl="1"/>
            <a:r>
              <a:rPr lang="en-US" dirty="0"/>
              <a:t>This was a long term program which provided insurance on new mortgages.</a:t>
            </a:r>
          </a:p>
          <a:p>
            <a:pPr lvl="1"/>
            <a:r>
              <a:rPr lang="en-US" dirty="0"/>
              <a:t>Mortgage holders could give a defaulting loan to the FHA and receive compensation.</a:t>
            </a:r>
          </a:p>
          <a:p>
            <a:r>
              <a:rPr lang="en-US" dirty="0"/>
              <a:t>HOLC was intended to stabilize the home financing industry, to relieve people in danger of losing their homes and to promote amortized, long-term mortgages.</a:t>
            </a:r>
          </a:p>
          <a:p>
            <a:r>
              <a:rPr lang="en-US" dirty="0"/>
              <a:t>The FHA Mortgage guarantee was intended to increase the availability of credit, create a market for mortgages, improve standards in housing, and promote new construction.</a:t>
            </a:r>
          </a:p>
        </p:txBody>
      </p:sp>
      <p:sp>
        <p:nvSpPr>
          <p:cNvPr id="4" name="Slide Number Placeholder 3"/>
          <p:cNvSpPr>
            <a:spLocks noGrp="1"/>
          </p:cNvSpPr>
          <p:nvPr>
            <p:ph type="sldNum" sz="quarter" idx="10"/>
          </p:nvPr>
        </p:nvSpPr>
        <p:spPr/>
        <p:txBody>
          <a:bodyPr/>
          <a:lstStyle/>
          <a:p>
            <a:fld id="{9F48B992-0FEE-4BD9-9339-A83C5256C5FD}" type="slidenum">
              <a:rPr lang="en-US" smtClean="0"/>
              <a:t>20</a:t>
            </a:fld>
            <a:endParaRPr lang="en-US"/>
          </a:p>
        </p:txBody>
      </p:sp>
    </p:spTree>
    <p:extLst>
      <p:ext uri="{BB962C8B-B14F-4D97-AF65-F5344CB8AC3E}">
        <p14:creationId xmlns:p14="http://schemas.microsoft.com/office/powerpoint/2010/main" val="393046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I think it is important that we realize that the future will judge us harshly, the essential lesson is to be aware of how our own biases can affect what we present as objective analyses of fact. We should always be suspicious of analyses which encourage cruelty or unfair allocation of costs.</a:t>
            </a:r>
          </a:p>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39</a:t>
            </a:fld>
            <a:endParaRPr lang="en-US"/>
          </a:p>
        </p:txBody>
      </p:sp>
    </p:spTree>
    <p:extLst>
      <p:ext uri="{BB962C8B-B14F-4D97-AF65-F5344CB8AC3E}">
        <p14:creationId xmlns:p14="http://schemas.microsoft.com/office/powerpoint/2010/main" val="409760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40</a:t>
            </a:fld>
            <a:endParaRPr lang="en-US"/>
          </a:p>
        </p:txBody>
      </p:sp>
    </p:spTree>
    <p:extLst>
      <p:ext uri="{BB962C8B-B14F-4D97-AF65-F5344CB8AC3E}">
        <p14:creationId xmlns:p14="http://schemas.microsoft.com/office/powerpoint/2010/main" val="403879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387CD-BE4A-4818-B1E4-D08CE945935C}" type="slidenum">
              <a:rPr lang="en-US" smtClean="0"/>
              <a:t>42</a:t>
            </a:fld>
            <a:endParaRPr lang="en-US"/>
          </a:p>
        </p:txBody>
      </p:sp>
    </p:spTree>
    <p:extLst>
      <p:ext uri="{BB962C8B-B14F-4D97-AF65-F5344CB8AC3E}">
        <p14:creationId xmlns:p14="http://schemas.microsoft.com/office/powerpoint/2010/main" val="265359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doing this? Is it right to do this as we are planning? Should we be doing this?</a:t>
            </a:r>
          </a:p>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44</a:t>
            </a:fld>
            <a:endParaRPr lang="en-US"/>
          </a:p>
        </p:txBody>
      </p:sp>
    </p:spTree>
    <p:extLst>
      <p:ext uri="{BB962C8B-B14F-4D97-AF65-F5344CB8AC3E}">
        <p14:creationId xmlns:p14="http://schemas.microsoft.com/office/powerpoint/2010/main" val="239030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 ~$200</a:t>
            </a:r>
            <a:r>
              <a:rPr lang="en-US" baseline="0" dirty="0"/>
              <a:t> for a child, $54,000 for </a:t>
            </a:r>
            <a:r>
              <a:rPr lang="en-US" baseline="0" dirty="0" err="1"/>
              <a:t>Sutent</a:t>
            </a:r>
            <a:r>
              <a:rPr lang="en-US" baseline="0" dirty="0"/>
              <a:t> for 6 months</a:t>
            </a:r>
          </a:p>
          <a:p>
            <a:endParaRPr lang="en-US" dirty="0"/>
          </a:p>
          <a:p>
            <a:r>
              <a:rPr lang="en-US" dirty="0"/>
              <a:t>Bruce Hardy</a:t>
            </a:r>
          </a:p>
          <a:p>
            <a:r>
              <a:rPr lang="en-US" dirty="0">
                <a:hlinkClick r:id="rId3"/>
              </a:rPr>
              <a:t>http://www.nytimes.com/2008/12/03/health/03nice.html?pagewanted=all</a:t>
            </a:r>
            <a:endParaRPr lang="en-US" dirty="0"/>
          </a:p>
          <a:p>
            <a:endParaRPr lang="en-US" dirty="0"/>
          </a:p>
          <a:p>
            <a:endParaRPr lang="en-US" dirty="0"/>
          </a:p>
          <a:p>
            <a:r>
              <a:rPr lang="en-US" dirty="0"/>
              <a:t>Bruce Hardy was a 54 year old man whose kidney cancer had metastasized to his lungs. His doctors recommended that he use a drug </a:t>
            </a:r>
            <a:r>
              <a:rPr lang="en-US" dirty="0" err="1"/>
              <a:t>Sutent</a:t>
            </a:r>
            <a:r>
              <a:rPr lang="en-US" dirty="0"/>
              <a:t> for $54,000. The British national health care service determined this drug would only be expected to extend Mr. Hardy’s life 6 months, and the service was only willing to spend $22,750 for that amount of life extension.</a:t>
            </a:r>
          </a:p>
          <a:p>
            <a:endParaRPr lang="en-US" dirty="0"/>
          </a:p>
          <a:p>
            <a:r>
              <a:rPr lang="en-US" dirty="0"/>
              <a:t>It is not clear which side is correct, but there is a temptation to establish sharp, quantitative lines and absolve yourself of the responsibility for the resulting moral choice.</a:t>
            </a:r>
          </a:p>
          <a:p>
            <a:endParaRPr lang="en-US" dirty="0"/>
          </a:p>
          <a:p>
            <a:r>
              <a:rPr lang="en-US" dirty="0"/>
              <a:t>If math cannot be a magical solution to our dilemmas, what can we expect from math?</a:t>
            </a:r>
          </a:p>
        </p:txBody>
      </p:sp>
      <p:sp>
        <p:nvSpPr>
          <p:cNvPr id="4" name="Slide Number Placeholder 3"/>
          <p:cNvSpPr>
            <a:spLocks noGrp="1"/>
          </p:cNvSpPr>
          <p:nvPr>
            <p:ph type="sldNum" sz="quarter" idx="10"/>
          </p:nvPr>
        </p:nvSpPr>
        <p:spPr/>
        <p:txBody>
          <a:bodyPr/>
          <a:lstStyle/>
          <a:p>
            <a:fld id="{1DF67250-1851-45F5-B340-D66B865D6231}" type="slidenum">
              <a:rPr lang="en-US" smtClean="0"/>
              <a:pPr/>
              <a:t>2</a:t>
            </a:fld>
            <a:endParaRPr lang="en-US"/>
          </a:p>
        </p:txBody>
      </p:sp>
    </p:spTree>
    <p:extLst>
      <p:ext uri="{BB962C8B-B14F-4D97-AF65-F5344CB8AC3E}">
        <p14:creationId xmlns:p14="http://schemas.microsoft.com/office/powerpoint/2010/main" val="4215121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D5D000"/>
                </a:solidFill>
              </a:rPr>
              <a:t>The preloading process at the facility needs to be maximized so that they have the least amount of workers doing the most amount of work in the least amount of time.</a:t>
            </a:r>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45</a:t>
            </a:fld>
            <a:endParaRPr lang="en-US"/>
          </a:p>
        </p:txBody>
      </p:sp>
    </p:spTree>
    <p:extLst>
      <p:ext uri="{BB962C8B-B14F-4D97-AF65-F5344CB8AC3E}">
        <p14:creationId xmlns:p14="http://schemas.microsoft.com/office/powerpoint/2010/main" val="3823008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46</a:t>
            </a:fld>
            <a:endParaRPr lang="en-US"/>
          </a:p>
        </p:txBody>
      </p:sp>
    </p:spTree>
    <p:extLst>
      <p:ext uri="{BB962C8B-B14F-4D97-AF65-F5344CB8AC3E}">
        <p14:creationId xmlns:p14="http://schemas.microsoft.com/office/powerpoint/2010/main" val="4023610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our students to apply all of the knowledge and experience they have. They need to realize that their unique perspective, and their judgment about what is good and what is acceptable should be brought to bear on all of their work.</a:t>
            </a:r>
          </a:p>
          <a:p>
            <a:endParaRPr lang="en-US" dirty="0"/>
          </a:p>
          <a:p>
            <a:r>
              <a:rPr lang="en-US" dirty="0"/>
              <a:t>Your students will have many opportunities to change the world and to have real impact. The more they master mathematics and its applications, the more opportunities they will be offered, and the larger impact they will have.</a:t>
            </a:r>
          </a:p>
          <a:p>
            <a:endParaRPr lang="en-US" dirty="0"/>
          </a:p>
          <a:p>
            <a:r>
              <a:rPr lang="en-US" dirty="0"/>
              <a:t>I would like to explore just a few areas where there are deep moral implications to the quantitative analyses and judgments being rendered.</a:t>
            </a:r>
          </a:p>
        </p:txBody>
      </p:sp>
      <p:sp>
        <p:nvSpPr>
          <p:cNvPr id="4" name="Slide Number Placeholder 3"/>
          <p:cNvSpPr>
            <a:spLocks noGrp="1"/>
          </p:cNvSpPr>
          <p:nvPr>
            <p:ph type="sldNum" sz="quarter" idx="10"/>
          </p:nvPr>
        </p:nvSpPr>
        <p:spPr/>
        <p:txBody>
          <a:bodyPr/>
          <a:lstStyle/>
          <a:p>
            <a:fld id="{9F48B992-0FEE-4BD9-9339-A83C5256C5FD}" type="slidenum">
              <a:rPr lang="en-US" smtClean="0"/>
              <a:t>47</a:t>
            </a:fld>
            <a:endParaRPr lang="en-US"/>
          </a:p>
        </p:txBody>
      </p:sp>
    </p:spTree>
    <p:extLst>
      <p:ext uri="{BB962C8B-B14F-4D97-AF65-F5344CB8AC3E}">
        <p14:creationId xmlns:p14="http://schemas.microsoft.com/office/powerpoint/2010/main" val="114039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http://www.slate.com/blogs/moneybox/2017/06/16/suburbs_finally_figured_out_a_way_to_get_rid_of_pesky_drivers_on_waze_short.html</a:t>
            </a:r>
          </a:p>
          <a:p>
            <a:endParaRPr lang="en-US" dirty="0"/>
          </a:p>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48</a:t>
            </a:fld>
            <a:endParaRPr lang="en-US"/>
          </a:p>
        </p:txBody>
      </p:sp>
    </p:spTree>
    <p:extLst>
      <p:ext uri="{BB962C8B-B14F-4D97-AF65-F5344CB8AC3E}">
        <p14:creationId xmlns:p14="http://schemas.microsoft.com/office/powerpoint/2010/main" val="574641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http://www.newsweek.com/lets-not-be-too-hasty-shut-down-big-data-security-sweeps-399115</a:t>
            </a:r>
          </a:p>
          <a:p>
            <a:endParaRPr lang="en-US" dirty="0"/>
          </a:p>
          <a:p>
            <a:r>
              <a:rPr lang="en-US" dirty="0"/>
              <a:t>http://www.slate.com/articles/technology/future_tense/2016/02/how_to_bring_better_ethics_to_data_science.html</a:t>
            </a:r>
          </a:p>
          <a:p>
            <a:endParaRPr lang="en-US" dirty="0"/>
          </a:p>
          <a:p>
            <a:r>
              <a:rPr lang="en-US" dirty="0"/>
              <a:t>https://www.citylab.com/life/2017/04/how-to-disappear/524007/?utm_source=nl__link2_042517</a:t>
            </a:r>
          </a:p>
          <a:p>
            <a:endParaRPr lang="en-US" dirty="0"/>
          </a:p>
          <a:p>
            <a:r>
              <a:rPr lang="en-US" dirty="0"/>
              <a:t>http://bdes.datasociety.net/</a:t>
            </a:r>
          </a:p>
          <a:p>
            <a:endParaRPr lang="en-US" dirty="0"/>
          </a:p>
          <a:p>
            <a:r>
              <a:rPr lang="en-US" dirty="0"/>
              <a:t>https://chinacopyrightandmedia.wordpress.com/2014/06/14/planning-outline-for-the-construction-of-a-social-credit-system-2014-2020/</a:t>
            </a:r>
          </a:p>
          <a:p>
            <a:endParaRPr lang="en-US" dirty="0"/>
          </a:p>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49</a:t>
            </a:fld>
            <a:endParaRPr lang="en-US"/>
          </a:p>
        </p:txBody>
      </p:sp>
    </p:spTree>
    <p:extLst>
      <p:ext uri="{BB962C8B-B14F-4D97-AF65-F5344CB8AC3E}">
        <p14:creationId xmlns:p14="http://schemas.microsoft.com/office/powerpoint/2010/main" val="478981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ybooks.com/articles/2017/04/20/kahneman-tversky-invisible-mind-manipulators/?utm_medium=email&amp;utm_campaign=NYR%20Kurds%20Podhoretz%20Chaplin%20Iran&amp;utm_content=NYR%20Kurds%20Podhoretz%20Chaplin%20Iran+CID_5128cc5fcdfd8b56622ec58d0102b5f3&amp;utm_source=Newsletter&amp;utm_term=Invisible%20Manipulators%20of%20Your%20Mind</a:t>
            </a:r>
          </a:p>
          <a:p>
            <a:endParaRPr lang="en-US" dirty="0"/>
          </a:p>
          <a:p>
            <a:r>
              <a:rPr lang="en-US" dirty="0"/>
              <a:t>https://digg.com/2015/myers-briggs-secret-history</a:t>
            </a:r>
          </a:p>
          <a:p>
            <a:endParaRPr lang="en-US" dirty="0"/>
          </a:p>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50</a:t>
            </a:fld>
            <a:endParaRPr lang="en-US"/>
          </a:p>
        </p:txBody>
      </p:sp>
    </p:spTree>
    <p:extLst>
      <p:ext uri="{BB962C8B-B14F-4D97-AF65-F5344CB8AC3E}">
        <p14:creationId xmlns:p14="http://schemas.microsoft.com/office/powerpoint/2010/main" val="1330505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https://medium.freecodecamp.org/the-code-im-still-ashamed-of-e4c021dff55e</a:t>
            </a:r>
          </a:p>
          <a:p>
            <a:endParaRPr lang="en-US" dirty="0"/>
          </a:p>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51</a:t>
            </a:fld>
            <a:endParaRPr lang="en-US"/>
          </a:p>
        </p:txBody>
      </p:sp>
    </p:spTree>
    <p:extLst>
      <p:ext uri="{BB962C8B-B14F-4D97-AF65-F5344CB8AC3E}">
        <p14:creationId xmlns:p14="http://schemas.microsoft.com/office/powerpoint/2010/main" val="1839540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https://medium.com/@JSEllenberg/antonin-scalia-thought-jurisprudence-was-more-like-math-than-it-really-is-885cf6eb6bc</a:t>
            </a:r>
          </a:p>
          <a:p>
            <a:endParaRPr lang="en-US" dirty="0"/>
          </a:p>
          <a:p>
            <a:r>
              <a:rPr lang="en-US" sz="1200" b="0" i="0" kern="1200" dirty="0">
                <a:solidFill>
                  <a:schemeClr val="tx1"/>
                </a:solidFill>
                <a:effectLst/>
                <a:latin typeface="+mn-lt"/>
                <a:ea typeface="+mn-ea"/>
                <a:cs typeface="+mn-cs"/>
              </a:rPr>
              <a:t>Originalism is sort of subspecies of </a:t>
            </a:r>
            <a:r>
              <a:rPr lang="en-US" sz="1200" b="0" i="0" kern="1200" dirty="0" err="1">
                <a:solidFill>
                  <a:schemeClr val="tx1"/>
                </a:solidFill>
                <a:effectLst/>
                <a:latin typeface="+mn-lt"/>
                <a:ea typeface="+mn-ea"/>
                <a:cs typeface="+mn-cs"/>
              </a:rPr>
              <a:t>textualism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Textualism</a:t>
            </a:r>
            <a:r>
              <a:rPr lang="en-US" sz="1200" b="0" i="0" kern="1200" dirty="0">
                <a:solidFill>
                  <a:schemeClr val="tx1"/>
                </a:solidFill>
                <a:effectLst/>
                <a:latin typeface="+mn-lt"/>
                <a:ea typeface="+mn-ea"/>
                <a:cs typeface="+mn-cs"/>
              </a:rPr>
              <a:t> means you are governed by the text. That's the only thing that is relevant to your decision, not whether the outcome is desirable, not whether legislative history says this or that. But the text of the statute.</a:t>
            </a:r>
            <a:r>
              <a:rPr lang="en-US" dirty="0"/>
              <a:t/>
            </a:r>
            <a:br>
              <a:rPr lang="en-US" dirty="0"/>
            </a:br>
            <a:r>
              <a:rPr lang="en-US" sz="1200" b="0" i="0" kern="1200" dirty="0">
                <a:solidFill>
                  <a:schemeClr val="tx1"/>
                </a:solidFill>
                <a:effectLst/>
                <a:latin typeface="+mn-lt"/>
                <a:ea typeface="+mn-ea"/>
                <a:cs typeface="+mn-cs"/>
              </a:rPr>
              <a:t>Read more at: https://www.brainyquote.com/quotes/quotes/a/antoninsca740720.html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Words have meaning. And their meaning doesn't change.</a:t>
            </a:r>
            <a:r>
              <a:rPr lang="en-US" dirty="0"/>
              <a:t/>
            </a:r>
            <a:br>
              <a:rPr lang="en-US" dirty="0"/>
            </a:br>
            <a:r>
              <a:rPr lang="en-US" sz="1200" b="0" i="0" kern="1200" dirty="0">
                <a:solidFill>
                  <a:schemeClr val="tx1"/>
                </a:solidFill>
                <a:effectLst/>
                <a:latin typeface="+mn-lt"/>
                <a:ea typeface="+mn-ea"/>
                <a:cs typeface="+mn-cs"/>
              </a:rPr>
              <a:t>Read more at: https://www.brainyquote.com/quotes/quotes/a/antoninsca740723.html</a:t>
            </a:r>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52</a:t>
            </a:fld>
            <a:endParaRPr lang="en-US"/>
          </a:p>
        </p:txBody>
      </p:sp>
    </p:spTree>
    <p:extLst>
      <p:ext uri="{BB962C8B-B14F-4D97-AF65-F5344CB8AC3E}">
        <p14:creationId xmlns:p14="http://schemas.microsoft.com/office/powerpoint/2010/main" val="1217384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particular question by Chief Justice Roberts during Fisher v. University of Texas shows that he does not really understand science, how it is applied or the impact that it can have. </a:t>
            </a:r>
            <a:r>
              <a:rPr lang="en-US" dirty="0"/>
              <a:t>The examples so far illustrate the extent</a:t>
            </a:r>
            <a:r>
              <a:rPr lang="en-US" baseline="0" dirty="0"/>
              <a:t> to which unrecognized or intentional biases prevent analysis from providing accurate or equitable input to public policy. Just last week the Federal Trade Commission released their own report detailing the responsibility of business to ensure that the use of big data and its associated predictive algorithms don’t unfairly burden or exclude segments of the population. Diversity of opinion is vital to good application of analysis.</a:t>
            </a:r>
            <a:endParaRPr lang="en-US" dirty="0"/>
          </a:p>
        </p:txBody>
      </p:sp>
      <p:sp>
        <p:nvSpPr>
          <p:cNvPr id="4" name="Slide Number Placeholder 3"/>
          <p:cNvSpPr>
            <a:spLocks noGrp="1"/>
          </p:cNvSpPr>
          <p:nvPr>
            <p:ph type="sldNum" sz="quarter" idx="10"/>
          </p:nvPr>
        </p:nvSpPr>
        <p:spPr/>
        <p:txBody>
          <a:bodyPr/>
          <a:lstStyle/>
          <a:p>
            <a:fld id="{DA5F92F6-6892-4A65-9243-CC138785C255}" type="slidenum">
              <a:rPr lang="en-US" smtClean="0"/>
              <a:pPr/>
              <a:t>53</a:t>
            </a:fld>
            <a:endParaRPr lang="en-US"/>
          </a:p>
        </p:txBody>
      </p:sp>
    </p:spTree>
    <p:extLst>
      <p:ext uri="{BB962C8B-B14F-4D97-AF65-F5344CB8AC3E}">
        <p14:creationId xmlns:p14="http://schemas.microsoft.com/office/powerpoint/2010/main" val="256205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is absolutely precise, for a limited set of problems.</a:t>
            </a:r>
          </a:p>
        </p:txBody>
      </p:sp>
      <p:sp>
        <p:nvSpPr>
          <p:cNvPr id="4" name="Slide Number Placeholder 3"/>
          <p:cNvSpPr>
            <a:spLocks noGrp="1"/>
          </p:cNvSpPr>
          <p:nvPr>
            <p:ph type="sldNum" sz="quarter" idx="10"/>
          </p:nvPr>
        </p:nvSpPr>
        <p:spPr/>
        <p:txBody>
          <a:bodyPr/>
          <a:lstStyle/>
          <a:p>
            <a:fld id="{9F48B992-0FEE-4BD9-9339-A83C5256C5FD}" type="slidenum">
              <a:rPr lang="en-US" smtClean="0"/>
              <a:t>3</a:t>
            </a:fld>
            <a:endParaRPr lang="en-US"/>
          </a:p>
        </p:txBody>
      </p:sp>
    </p:spTree>
    <p:extLst>
      <p:ext uri="{BB962C8B-B14F-4D97-AF65-F5344CB8AC3E}">
        <p14:creationId xmlns:p14="http://schemas.microsoft.com/office/powerpoint/2010/main" val="2166798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Everything you teach your students is important:</a:t>
            </a:r>
          </a:p>
          <a:p>
            <a:endParaRPr lang="en-US" baseline="0" dirty="0"/>
          </a:p>
          <a:p>
            <a:r>
              <a:rPr lang="en-US" baseline="0" dirty="0"/>
              <a:t>Most fundamentally, you are teaching competence in manipulating the ideas and forms of mathematics.</a:t>
            </a:r>
          </a:p>
          <a:p>
            <a:r>
              <a:rPr lang="en-US" baseline="0" dirty="0"/>
              <a:t>Equally important, your students need to understand the differences between the levels of knowledge and certainty provided by math and science discussed above.</a:t>
            </a:r>
          </a:p>
          <a:p>
            <a:r>
              <a:rPr lang="en-US" baseline="0" dirty="0"/>
              <a:t>Finally, your personal example, as well as the example and knowledge provided by all of your colleagues in your schools, show students what it means to be a decent person, and provide context as they seek to apply the skills you teach them to improve the world.</a:t>
            </a:r>
          </a:p>
        </p:txBody>
      </p:sp>
      <p:sp>
        <p:nvSpPr>
          <p:cNvPr id="4" name="Slide Number Placeholder 3"/>
          <p:cNvSpPr>
            <a:spLocks noGrp="1"/>
          </p:cNvSpPr>
          <p:nvPr>
            <p:ph type="sldNum" sz="quarter" idx="10"/>
          </p:nvPr>
        </p:nvSpPr>
        <p:spPr/>
        <p:txBody>
          <a:bodyPr/>
          <a:lstStyle/>
          <a:p>
            <a:fld id="{9F48B992-0FEE-4BD9-9339-A83C5256C5FD}" type="slidenum">
              <a:rPr lang="en-US" smtClean="0"/>
              <a:t>7</a:t>
            </a:fld>
            <a:endParaRPr lang="en-US"/>
          </a:p>
        </p:txBody>
      </p:sp>
    </p:spTree>
    <p:extLst>
      <p:ext uri="{BB962C8B-B14F-4D97-AF65-F5344CB8AC3E}">
        <p14:creationId xmlns:p14="http://schemas.microsoft.com/office/powerpoint/2010/main" val="826867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students will have opportunities to change the world. Math is a powerful tool to inform their decisions and actions. Examples abound of people using mathematics for good and for ill. I will use these examples to show how powerful mathematics can be, as well as how your students’ appreciation of the limitations of mathematics and their knowledge outside of mathematics determines the outcome of its use.</a:t>
            </a:r>
          </a:p>
          <a:p>
            <a:endParaRPr lang="en-US" baseline="0" dirty="0"/>
          </a:p>
          <a:p>
            <a:r>
              <a:rPr lang="en-US" baseline="0" dirty="0"/>
              <a:t>Like much human endeavor, application of mathematics can go spectacularly wrong. To keep our spirits up, we will start with an example of superlative good.</a:t>
            </a:r>
          </a:p>
          <a:p>
            <a:endParaRPr lang="en-US" dirty="0"/>
          </a:p>
        </p:txBody>
      </p:sp>
      <p:sp>
        <p:nvSpPr>
          <p:cNvPr id="4" name="Slide Number Placeholder 3"/>
          <p:cNvSpPr>
            <a:spLocks noGrp="1"/>
          </p:cNvSpPr>
          <p:nvPr>
            <p:ph type="sldNum" sz="quarter" idx="10"/>
          </p:nvPr>
        </p:nvSpPr>
        <p:spPr/>
        <p:txBody>
          <a:bodyPr/>
          <a:lstStyle/>
          <a:p>
            <a:fld id="{9F48B992-0FEE-4BD9-9339-A83C5256C5FD}" type="slidenum">
              <a:rPr lang="en-US" smtClean="0"/>
              <a:t>8</a:t>
            </a:fld>
            <a:endParaRPr lang="en-US"/>
          </a:p>
        </p:txBody>
      </p:sp>
    </p:spTree>
    <p:extLst>
      <p:ext uri="{BB962C8B-B14F-4D97-AF65-F5344CB8AC3E}">
        <p14:creationId xmlns:p14="http://schemas.microsoft.com/office/powerpoint/2010/main" val="97722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Florence Nightingale was born in 1820 to a wealthy, well-connected family. Her father provided tutors for her, including in mathematics. The reasons for this are unclear, since a woman of her status and at that time could only aspire to raising a family. Since the study of mathematics was clearly denied to her, Florence Nightingale chose to pursue nursing. This was a shocking development, since only prostitutes and Catholics acted as nurses. In fact, Florence Nightingale had to travel to Germany to study with an order of nursing sisters to receive the training she required.</a:t>
            </a:r>
            <a:endParaRPr lang="en-US" dirty="0"/>
          </a:p>
        </p:txBody>
      </p:sp>
      <p:sp>
        <p:nvSpPr>
          <p:cNvPr id="4" name="Slide Number Placeholder 3"/>
          <p:cNvSpPr>
            <a:spLocks noGrp="1"/>
          </p:cNvSpPr>
          <p:nvPr>
            <p:ph type="sldNum" sz="quarter" idx="10"/>
          </p:nvPr>
        </p:nvSpPr>
        <p:spPr/>
        <p:txBody>
          <a:bodyPr/>
          <a:lstStyle/>
          <a:p>
            <a:fld id="{DA5F92F6-6892-4A65-9243-CC138785C255}" type="slidenum">
              <a:rPr lang="en-US" smtClean="0"/>
              <a:pPr/>
              <a:t>9</a:t>
            </a:fld>
            <a:endParaRPr lang="en-US"/>
          </a:p>
        </p:txBody>
      </p:sp>
    </p:spTree>
    <p:extLst>
      <p:ext uri="{BB962C8B-B14F-4D97-AF65-F5344CB8AC3E}">
        <p14:creationId xmlns:p14="http://schemas.microsoft.com/office/powerpoint/2010/main" val="334626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1853</a:t>
            </a:r>
            <a:r>
              <a:rPr lang="en-US" baseline="0" dirty="0"/>
              <a:t> England joined France in a war against the Russian Empire in support of the Ottoman Empire. England hadn’t fought against a European power since defeating Napoleon in 1815, and they were woefully unprepared. The casualties, primarily from disease and infection appalled the nation and threatened the government. Florence Nightingale lead 38 volunteers to the Black Sea where she began providing what aid she could to the ill and injured. She also wrote to friends in England requesting a sanitary commission evaluate conditions. The sanitary commission was able to enact several reforms, draining cesspools around the hospitals, providing clean water and adequate nutrition. The result was that the casualties became almost entirely due to wounds. Eventually the war ended, and everyone returned home.</a:t>
            </a:r>
            <a:endParaRPr lang="en-US" dirty="0"/>
          </a:p>
        </p:txBody>
      </p:sp>
      <p:sp>
        <p:nvSpPr>
          <p:cNvPr id="4" name="Slide Number Placeholder 3"/>
          <p:cNvSpPr>
            <a:spLocks noGrp="1"/>
          </p:cNvSpPr>
          <p:nvPr>
            <p:ph type="sldNum" sz="quarter" idx="10"/>
          </p:nvPr>
        </p:nvSpPr>
        <p:spPr/>
        <p:txBody>
          <a:bodyPr/>
          <a:lstStyle/>
          <a:p>
            <a:fld id="{DA5F92F6-6892-4A65-9243-CC138785C255}" type="slidenum">
              <a:rPr lang="en-US" smtClean="0"/>
              <a:pPr/>
              <a:t>10</a:t>
            </a:fld>
            <a:endParaRPr lang="en-US"/>
          </a:p>
        </p:txBody>
      </p:sp>
    </p:spTree>
    <p:extLst>
      <p:ext uri="{BB962C8B-B14F-4D97-AF65-F5344CB8AC3E}">
        <p14:creationId xmlns:p14="http://schemas.microsoft.com/office/powerpoint/2010/main" val="405945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in the Crimea,</a:t>
            </a:r>
            <a:r>
              <a:rPr lang="en-US" baseline="0" dirty="0"/>
              <a:t> Florence Nightingale kept meticulous records. She prepared a report on the conditions she found and essentially invented the pie chart to show how mortality had dropped once proper public health was put in place. The response of the army was to pat her on the head, note these were exceptional conditions and she should just run along.</a:t>
            </a:r>
          </a:p>
          <a:p>
            <a:endParaRPr lang="en-US" baseline="0" dirty="0"/>
          </a:p>
          <a:p>
            <a:r>
              <a:rPr lang="en-US" baseline="0" dirty="0"/>
              <a:t>So she did, starting a tour of England and stopping at every city where the army had a major barracks located. She again kept meticulous records, and this time using bar charts, she showed that soldiers in the army were dying at as much as twice the rate of the civilians in the exact same location. Finally, her data was so compelling that the army was forced to reform and embrace public health and sanitation as part of its mission.</a:t>
            </a:r>
          </a:p>
          <a:p>
            <a:endParaRPr lang="en-US" baseline="0" dirty="0"/>
          </a:p>
          <a:p>
            <a:r>
              <a:rPr lang="en-US" baseline="0" dirty="0"/>
              <a:t>This is a remarkable story of a woman, with no official status in her society, who used high quality data, analysis and clear presentation of results to force the most hide-bound of male-dominated institutions to change its behavior. Despite the checkered history of the British Empire, its embrace of and promotion of sanitation and public health has been an unalloyed good.</a:t>
            </a:r>
            <a:endParaRPr lang="en-US" dirty="0"/>
          </a:p>
        </p:txBody>
      </p:sp>
      <p:sp>
        <p:nvSpPr>
          <p:cNvPr id="4" name="Slide Number Placeholder 3"/>
          <p:cNvSpPr>
            <a:spLocks noGrp="1"/>
          </p:cNvSpPr>
          <p:nvPr>
            <p:ph type="sldNum" sz="quarter" idx="10"/>
          </p:nvPr>
        </p:nvSpPr>
        <p:spPr/>
        <p:txBody>
          <a:bodyPr/>
          <a:lstStyle/>
          <a:p>
            <a:fld id="{1DF67250-1851-45F5-B340-D66B865D6231}" type="slidenum">
              <a:rPr lang="en-US" smtClean="0"/>
              <a:pPr/>
              <a:t>11</a:t>
            </a:fld>
            <a:endParaRPr lang="en-US"/>
          </a:p>
        </p:txBody>
      </p:sp>
    </p:spTree>
    <p:extLst>
      <p:ext uri="{BB962C8B-B14F-4D97-AF65-F5344CB8AC3E}">
        <p14:creationId xmlns:p14="http://schemas.microsoft.com/office/powerpoint/2010/main" val="24673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consider the work of two men, favored by education and class. These two men have had an outsized, if largely unacknowledged role, in shaping the country we live in. You could argue that these men, in combination with some of their even lesser known colleagues, are most responsible for modern America.</a:t>
            </a:r>
          </a:p>
          <a:p>
            <a:endParaRPr lang="en-US" dirty="0"/>
          </a:p>
          <a:p>
            <a:r>
              <a:rPr lang="en-US" dirty="0"/>
              <a:t>Before we look at their story, it is absolutely vital that you take to heart the following information:</a:t>
            </a:r>
          </a:p>
        </p:txBody>
      </p:sp>
      <p:sp>
        <p:nvSpPr>
          <p:cNvPr id="4" name="Slide Number Placeholder 3"/>
          <p:cNvSpPr>
            <a:spLocks noGrp="1"/>
          </p:cNvSpPr>
          <p:nvPr>
            <p:ph type="sldNum" sz="quarter" idx="10"/>
          </p:nvPr>
        </p:nvSpPr>
        <p:spPr/>
        <p:txBody>
          <a:bodyPr/>
          <a:lstStyle/>
          <a:p>
            <a:fld id="{9F48B992-0FEE-4BD9-9339-A83C5256C5FD}" type="slidenum">
              <a:rPr lang="en-US" smtClean="0"/>
              <a:t>12</a:t>
            </a:fld>
            <a:endParaRPr lang="en-US"/>
          </a:p>
        </p:txBody>
      </p:sp>
    </p:spTree>
    <p:extLst>
      <p:ext uri="{BB962C8B-B14F-4D97-AF65-F5344CB8AC3E}">
        <p14:creationId xmlns:p14="http://schemas.microsoft.com/office/powerpoint/2010/main" val="176377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442C6D-6A49-4106-8BE2-5BA6F6578318}" type="datetimeFigureOut">
              <a:rPr lang="en-US" smtClean="0"/>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249582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442C6D-6A49-4106-8BE2-5BA6F6578318}" type="datetimeFigureOut">
              <a:rPr lang="en-US" smtClean="0"/>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3129840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442C6D-6A49-4106-8BE2-5BA6F6578318}" type="datetimeFigureOut">
              <a:rPr lang="en-US" smtClean="0"/>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329720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442C6D-6A49-4106-8BE2-5BA6F6578318}" type="datetimeFigureOut">
              <a:rPr lang="en-US" smtClean="0"/>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52677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442C6D-6A49-4106-8BE2-5BA6F6578318}" type="datetimeFigureOut">
              <a:rPr lang="en-US" smtClean="0"/>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4053341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442C6D-6A49-4106-8BE2-5BA6F6578318}" type="datetimeFigureOut">
              <a:rPr lang="en-US" smtClean="0"/>
              <a:t>7/18/2017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168901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442C6D-6A49-4106-8BE2-5BA6F6578318}" type="datetimeFigureOut">
              <a:rPr lang="en-US" smtClean="0"/>
              <a:t>7/18/2017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112365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442C6D-6A49-4106-8BE2-5BA6F6578318}" type="datetimeFigureOut">
              <a:rPr lang="en-US" smtClean="0"/>
              <a:t>7/18/2017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1018092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42C6D-6A49-4106-8BE2-5BA6F6578318}" type="datetimeFigureOut">
              <a:rPr lang="en-US" smtClean="0"/>
              <a:t>7/18/2017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2180273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442C6D-6A49-4106-8BE2-5BA6F6578318}" type="datetimeFigureOut">
              <a:rPr lang="en-US" smtClean="0"/>
              <a:t>7/18/2017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2296007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442C6D-6A49-4106-8BE2-5BA6F6578318}" type="datetimeFigureOut">
              <a:rPr lang="en-US" smtClean="0"/>
              <a:t>7/18/2017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FE137-42C9-467C-A191-0B8C9355B7A3}" type="slidenum">
              <a:rPr lang="en-US" smtClean="0"/>
              <a:t>‹#›</a:t>
            </a:fld>
            <a:endParaRPr lang="en-US"/>
          </a:p>
        </p:txBody>
      </p:sp>
    </p:spTree>
    <p:extLst>
      <p:ext uri="{BB962C8B-B14F-4D97-AF65-F5344CB8AC3E}">
        <p14:creationId xmlns:p14="http://schemas.microsoft.com/office/powerpoint/2010/main" val="92645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42C6D-6A49-4106-8BE2-5BA6F6578318}" type="datetimeFigureOut">
              <a:rPr lang="en-US" smtClean="0"/>
              <a:t>7/18/2017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FE137-42C9-467C-A191-0B8C9355B7A3}" type="slidenum">
              <a:rPr lang="en-US" smtClean="0"/>
              <a:t>‹#›</a:t>
            </a:fld>
            <a:endParaRPr lang="en-US"/>
          </a:p>
        </p:txBody>
      </p:sp>
    </p:spTree>
    <p:extLst>
      <p:ext uri="{BB962C8B-B14F-4D97-AF65-F5344CB8AC3E}">
        <p14:creationId xmlns:p14="http://schemas.microsoft.com/office/powerpoint/2010/main" val="31899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www.maa.org/pic-math"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730"/>
            <a:ext cx="3506689" cy="4975411"/>
          </a:xfrm>
        </p:spPr>
        <p:txBody>
          <a:bodyPr>
            <a:noAutofit/>
          </a:bodyPr>
          <a:lstStyle/>
          <a:p>
            <a:r>
              <a:rPr lang="en-US" sz="4800" b="1" dirty="0" smtClean="0"/>
              <a:t>The Importance </a:t>
            </a:r>
            <a:r>
              <a:rPr lang="en-US" sz="4800" b="1" smtClean="0"/>
              <a:t>of Crushing </a:t>
            </a:r>
            <a:r>
              <a:rPr lang="en-US" sz="4800" b="1" dirty="0" smtClean="0"/>
              <a:t>Dreams</a:t>
            </a:r>
            <a:endParaRPr lang="en-US" sz="5400" b="1" dirty="0"/>
          </a:p>
        </p:txBody>
      </p:sp>
      <p:pic>
        <p:nvPicPr>
          <p:cNvPr id="9" name="Picture Placeholder 8"/>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22975" b="22975"/>
          <a:stretch>
            <a:fillRect/>
          </a:stretch>
        </p:blipFill>
        <p:spPr>
          <a:xfrm>
            <a:off x="3506690" y="0"/>
            <a:ext cx="8685310" cy="6857999"/>
          </a:xfrm>
        </p:spPr>
      </p:pic>
    </p:spTree>
    <p:extLst>
      <p:ext uri="{BB962C8B-B14F-4D97-AF65-F5344CB8AC3E}">
        <p14:creationId xmlns:p14="http://schemas.microsoft.com/office/powerpoint/2010/main" val="4031157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old-picture.com/crimean-war/000/pictures/Battery-Mortar-Quiet-day.jpg"/>
          <p:cNvPicPr>
            <a:picLocks noChangeAspect="1" noChangeArrowheads="1"/>
          </p:cNvPicPr>
          <p:nvPr/>
        </p:nvPicPr>
        <p:blipFill>
          <a:blip r:embed="rId3" cstate="print"/>
          <a:srcRect/>
          <a:stretch>
            <a:fillRect/>
          </a:stretch>
        </p:blipFill>
        <p:spPr bwMode="auto">
          <a:xfrm>
            <a:off x="1343608" y="0"/>
            <a:ext cx="9565878" cy="6858000"/>
          </a:xfrm>
          <a:prstGeom prst="rect">
            <a:avLst/>
          </a:prstGeom>
          <a:noFill/>
        </p:spPr>
      </p:pic>
    </p:spTree>
    <p:extLst>
      <p:ext uri="{BB962C8B-B14F-4D97-AF65-F5344CB8AC3E}">
        <p14:creationId xmlns:p14="http://schemas.microsoft.com/office/powerpoint/2010/main" val="1613409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1/17/Nightingale-mortal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842" y="0"/>
            <a:ext cx="109141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3981157"/>
            <a:ext cx="6710289" cy="2876843"/>
          </a:xfrm>
          <a:prstGeom prst="rect">
            <a:avLst/>
          </a:prstGeom>
          <a:solidFill>
            <a:schemeClr val="bg1"/>
          </a:solidFill>
        </p:spPr>
        <p:txBody>
          <a:bodyPr wrap="square" rtlCol="0" anchor="ctr" anchorCtr="0">
            <a:noAutofit/>
          </a:bodyPr>
          <a:lstStyle/>
          <a:p>
            <a:r>
              <a:rPr lang="en-US" sz="2800" dirty="0"/>
              <a:t>This type of chart “affect(s) thro’ the eyes what we fail to convey to the public through their word-proof ears.”</a:t>
            </a:r>
          </a:p>
        </p:txBody>
      </p:sp>
    </p:spTree>
    <p:extLst>
      <p:ext uri="{BB962C8B-B14F-4D97-AF65-F5344CB8AC3E}">
        <p14:creationId xmlns:p14="http://schemas.microsoft.com/office/powerpoint/2010/main" val="2170518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1" y="699900"/>
            <a:ext cx="4298176" cy="5477063"/>
          </a:xfrm>
        </p:spPr>
      </p:pic>
      <p:pic>
        <p:nvPicPr>
          <p:cNvPr id="6" name="Picture 2" descr="Homer_Hoyt_1895-1984_1818.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7131248" y="724991"/>
            <a:ext cx="4088978" cy="545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09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3999" cy="6858000"/>
          </a:xfrm>
          <a:prstGeom prst="rect">
            <a:avLst/>
          </a:prstGeom>
          <a:solidFill>
            <a:schemeClr val="tx1"/>
          </a:solidFill>
        </p:spPr>
      </p:pic>
      <p:sp>
        <p:nvSpPr>
          <p:cNvPr id="11" name="Subtitle 10"/>
          <p:cNvSpPr>
            <a:spLocks noGrp="1"/>
          </p:cNvSpPr>
          <p:nvPr>
            <p:ph type="subTitle" idx="1"/>
          </p:nvPr>
        </p:nvSpPr>
        <p:spPr>
          <a:xfrm>
            <a:off x="1514622" y="6019800"/>
            <a:ext cx="6400800" cy="838200"/>
          </a:xfrm>
        </p:spPr>
        <p:txBody>
          <a:bodyPr vert="horz" lIns="91440" tIns="45720" rIns="91440" bIns="0" rtlCol="0" anchor="b" anchorCtr="0">
            <a:normAutofit fontScale="92500"/>
          </a:bodyPr>
          <a:lstStyle/>
          <a:p>
            <a:pPr algn="l"/>
            <a:r>
              <a:rPr lang="en-US" sz="3600" dirty="0">
                <a:solidFill>
                  <a:srgbClr val="C00000"/>
                </a:solidFill>
              </a:rPr>
              <a:t>Biologically, race does not exist</a:t>
            </a:r>
          </a:p>
        </p:txBody>
      </p:sp>
    </p:spTree>
    <p:extLst>
      <p:ext uri="{BB962C8B-B14F-4D97-AF65-F5344CB8AC3E}">
        <p14:creationId xmlns:p14="http://schemas.microsoft.com/office/powerpoint/2010/main" val="422455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143000"/>
          </a:xfrm>
        </p:spPr>
        <p:txBody>
          <a:bodyPr>
            <a:noAutofit/>
          </a:bodyPr>
          <a:lstStyle/>
          <a:p>
            <a:r>
              <a:rPr lang="en-US" sz="3600" dirty="0"/>
              <a:t>“Humans are an amazingly diverse species, but this diversity is not due to a finite number of subtypes or races”</a:t>
            </a:r>
          </a:p>
        </p:txBody>
      </p:sp>
      <p:sp>
        <p:nvSpPr>
          <p:cNvPr id="3" name="Content Placeholder 2"/>
          <p:cNvSpPr>
            <a:spLocks noGrp="1"/>
          </p:cNvSpPr>
          <p:nvPr>
            <p:ph idx="1"/>
          </p:nvPr>
        </p:nvSpPr>
        <p:spPr>
          <a:xfrm>
            <a:off x="1981200" y="2209801"/>
            <a:ext cx="8229600" cy="4221163"/>
          </a:xfrm>
        </p:spPr>
        <p:txBody>
          <a:bodyPr>
            <a:normAutofit fontScale="92500" lnSpcReduction="20000"/>
          </a:bodyPr>
          <a:lstStyle/>
          <a:p>
            <a:r>
              <a:rPr lang="en-US" dirty="0"/>
              <a:t>“adaptive traits do not define races in humans”</a:t>
            </a:r>
          </a:p>
          <a:p>
            <a:pPr lvl="1"/>
            <a:r>
              <a:rPr lang="en-US" dirty="0"/>
              <a:t>“adaptive traits reflect the underlying environmental factor to which they are adaptive and not overall genetic differentiation”</a:t>
            </a:r>
          </a:p>
          <a:p>
            <a:pPr lvl="1"/>
            <a:r>
              <a:rPr lang="en-US" dirty="0"/>
              <a:t>“different adaptive traits define discordant groups”</a:t>
            </a:r>
          </a:p>
          <a:p>
            <a:pPr lvl="1"/>
            <a:r>
              <a:rPr lang="en-US" dirty="0"/>
              <a:t>“There are no objective criteria for choosing one adaptive trait over another to define race”</a:t>
            </a:r>
          </a:p>
          <a:p>
            <a:r>
              <a:rPr lang="en-US" dirty="0"/>
              <a:t>“A tree-like structure among humans has been falsified whenever tested, so this practice is scientifically indefensible”</a:t>
            </a:r>
          </a:p>
          <a:p>
            <a:r>
              <a:rPr lang="en-US" dirty="0"/>
              <a:t>“the vast majority of human genetic diversity reflects local adaptations and, most of all, our individual uniqueness”</a:t>
            </a:r>
          </a:p>
        </p:txBody>
      </p:sp>
      <p:sp>
        <p:nvSpPr>
          <p:cNvPr id="4" name="TextBox 3"/>
          <p:cNvSpPr txBox="1"/>
          <p:nvPr/>
        </p:nvSpPr>
        <p:spPr>
          <a:xfrm>
            <a:off x="0" y="6550223"/>
            <a:ext cx="10287000" cy="307777"/>
          </a:xfrm>
          <a:prstGeom prst="rect">
            <a:avLst/>
          </a:prstGeom>
          <a:noFill/>
        </p:spPr>
        <p:txBody>
          <a:bodyPr wrap="square" rtlCol="0">
            <a:spAutoFit/>
          </a:bodyPr>
          <a:lstStyle/>
          <a:p>
            <a:r>
              <a:rPr lang="en-US" sz="1400" dirty="0"/>
              <a:t>Templeton, Alan R., “Biological Races In Humans,” Stud </a:t>
            </a:r>
            <a:r>
              <a:rPr lang="en-US" sz="1400" dirty="0" err="1"/>
              <a:t>Hist</a:t>
            </a:r>
            <a:r>
              <a:rPr lang="en-US" sz="1400" dirty="0"/>
              <a:t> </a:t>
            </a:r>
            <a:r>
              <a:rPr lang="en-US" sz="1400" dirty="0" err="1"/>
              <a:t>Philos</a:t>
            </a:r>
            <a:r>
              <a:rPr lang="en-US" sz="1400" dirty="0"/>
              <a:t> </a:t>
            </a:r>
            <a:r>
              <a:rPr lang="en-US" sz="1400" dirty="0" err="1"/>
              <a:t>Biol</a:t>
            </a:r>
            <a:r>
              <a:rPr lang="en-US" sz="1400" dirty="0"/>
              <a:t> Biomed Sci. 2013 September ; 44(3): 262–271</a:t>
            </a:r>
          </a:p>
        </p:txBody>
      </p:sp>
    </p:spTree>
    <p:extLst>
      <p:ext uri="{BB962C8B-B14F-4D97-AF65-F5344CB8AC3E}">
        <p14:creationId xmlns:p14="http://schemas.microsoft.com/office/powerpoint/2010/main" val="88403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5170"/>
            <a:ext cx="9144000" cy="6893169"/>
          </a:xfrm>
          <a:prstGeom prst="rect">
            <a:avLst/>
          </a:prstGeom>
        </p:spPr>
      </p:pic>
      <p:sp>
        <p:nvSpPr>
          <p:cNvPr id="2" name="Title 1"/>
          <p:cNvSpPr>
            <a:spLocks noGrp="1"/>
          </p:cNvSpPr>
          <p:nvPr>
            <p:ph type="title"/>
          </p:nvPr>
        </p:nvSpPr>
        <p:spPr>
          <a:xfrm>
            <a:off x="1525172" y="5492408"/>
            <a:ext cx="7772400" cy="1362075"/>
          </a:xfrm>
        </p:spPr>
        <p:txBody>
          <a:bodyPr>
            <a:normAutofit fontScale="90000"/>
          </a:bodyPr>
          <a:lstStyle/>
          <a:p>
            <a:r>
              <a:rPr lang="en-US" dirty="0">
                <a:solidFill>
                  <a:srgbClr val="C00000"/>
                </a:solidFill>
                <a:effectLst>
                  <a:outerShdw blurRad="38100" dist="38100" dir="2700000" algn="tl">
                    <a:srgbClr val="000000">
                      <a:alpha val="43137"/>
                    </a:srgbClr>
                  </a:outerShdw>
                </a:effectLst>
              </a:rPr>
              <a:t>Socially, culturally, politically, Racism exists</a:t>
            </a:r>
          </a:p>
        </p:txBody>
      </p:sp>
    </p:spTree>
    <p:extLst>
      <p:ext uri="{BB962C8B-B14F-4D97-AF65-F5344CB8AC3E}">
        <p14:creationId xmlns:p14="http://schemas.microsoft.com/office/powerpoint/2010/main" val="3384015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300" y="0"/>
            <a:ext cx="9156700" cy="6858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
        <p:nvSpPr>
          <p:cNvPr id="2" name="Title 1"/>
          <p:cNvSpPr>
            <a:spLocks noGrp="1"/>
          </p:cNvSpPr>
          <p:nvPr>
            <p:ph type="title"/>
          </p:nvPr>
        </p:nvSpPr>
        <p:spPr>
          <a:xfrm>
            <a:off x="1981200" y="0"/>
            <a:ext cx="8229600" cy="1143000"/>
          </a:xfrm>
        </p:spPr>
        <p:txBody>
          <a:bodyPr>
            <a:noAutofit/>
          </a:bodyPr>
          <a:lstStyle/>
          <a:p>
            <a:r>
              <a:rPr lang="en-US" sz="3600" dirty="0"/>
              <a:t>Real Estate Prior to the</a:t>
            </a:r>
            <a:br>
              <a:rPr lang="en-US" sz="3600" dirty="0"/>
            </a:br>
            <a:r>
              <a:rPr lang="en-US" sz="3600" dirty="0"/>
              <a:t>Federal Housing </a:t>
            </a:r>
            <a:r>
              <a:rPr lang="en-US" sz="3600" dirty="0" smtClean="0"/>
              <a:t>Authority (FHA)</a:t>
            </a:r>
            <a:endParaRPr lang="en-US" sz="3600" dirty="0"/>
          </a:p>
        </p:txBody>
      </p:sp>
    </p:spTree>
    <p:extLst>
      <p:ext uri="{BB962C8B-B14F-4D97-AF65-F5344CB8AC3E}">
        <p14:creationId xmlns:p14="http://schemas.microsoft.com/office/powerpoint/2010/main" val="1150470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Short Term Balloon Loans</a:t>
            </a:r>
          </a:p>
        </p:txBody>
      </p:sp>
      <p:sp>
        <p:nvSpPr>
          <p:cNvPr id="5" name="Content Placeholder 4"/>
          <p:cNvSpPr>
            <a:spLocks noGrp="1"/>
          </p:cNvSpPr>
          <p:nvPr>
            <p:ph sz="half" idx="2"/>
          </p:nvPr>
        </p:nvSpPr>
        <p:spPr/>
        <p:txBody>
          <a:bodyPr>
            <a:normAutofit/>
          </a:bodyPr>
          <a:lstStyle/>
          <a:p>
            <a:r>
              <a:rPr lang="en-US" dirty="0"/>
              <a:t>These loans typically lasted 3-5 years.</a:t>
            </a:r>
          </a:p>
          <a:p>
            <a:r>
              <a:rPr lang="en-US" dirty="0"/>
              <a:t>They would be issued for no more than 60% of the property’s value.</a:t>
            </a:r>
          </a:p>
          <a:p>
            <a:r>
              <a:rPr lang="en-US" dirty="0"/>
              <a:t>The borrower paid interest during the life of the contract.</a:t>
            </a:r>
          </a:p>
          <a:p>
            <a:r>
              <a:rPr lang="en-US" dirty="0"/>
              <a:t>At the end of the contract the borrower repaid the principal.</a:t>
            </a:r>
          </a:p>
        </p:txBody>
      </p:sp>
      <p:pic>
        <p:nvPicPr>
          <p:cNvPr id="7" name="Content Placeholder 6"/>
          <p:cNvPicPr>
            <a:picLocks noGrp="1" noChangeAspect="1"/>
          </p:cNvPicPr>
          <p:nvPr>
            <p:ph sz="half" idx="1"/>
          </p:nvPr>
        </p:nvPicPr>
        <p:blipFill>
          <a:blip r:embed="rId3"/>
          <a:stretch>
            <a:fillRect/>
          </a:stretch>
        </p:blipFill>
        <p:spPr>
          <a:xfrm>
            <a:off x="1957251" y="1828800"/>
            <a:ext cx="3810000" cy="3783542"/>
          </a:xfrm>
          <a:prstGeom prst="rect">
            <a:avLst/>
          </a:prstGeom>
        </p:spPr>
      </p:pic>
    </p:spTree>
    <p:extLst>
      <p:ext uri="{BB962C8B-B14F-4D97-AF65-F5344CB8AC3E}">
        <p14:creationId xmlns:p14="http://schemas.microsoft.com/office/powerpoint/2010/main" val="1549122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and Loan Share Accumulation Contracts</a:t>
            </a:r>
          </a:p>
        </p:txBody>
      </p:sp>
      <p:sp>
        <p:nvSpPr>
          <p:cNvPr id="3" name="Content Placeholder 2"/>
          <p:cNvSpPr>
            <a:spLocks noGrp="1"/>
          </p:cNvSpPr>
          <p:nvPr>
            <p:ph sz="half" idx="1"/>
          </p:nvPr>
        </p:nvSpPr>
        <p:spPr/>
        <p:txBody>
          <a:bodyPr>
            <a:normAutofit fontScale="92500" lnSpcReduction="10000"/>
          </a:bodyPr>
          <a:lstStyle/>
          <a:p>
            <a:r>
              <a:rPr lang="en-US" dirty="0"/>
              <a:t>The borrower paid more than the interest on their loan monthly.</a:t>
            </a:r>
          </a:p>
          <a:p>
            <a:r>
              <a:rPr lang="en-US" dirty="0"/>
              <a:t>The non-interest portion was invested in Building and Loan shares.</a:t>
            </a:r>
          </a:p>
          <a:p>
            <a:r>
              <a:rPr lang="en-US" dirty="0"/>
              <a:t>Over time the shares earned dividends and accumulated to the point at which the funds equaled the principal and the borrower received title to their home.</a:t>
            </a:r>
          </a:p>
        </p:txBody>
      </p:sp>
      <p:pic>
        <p:nvPicPr>
          <p:cNvPr id="2050" name="Picture 2" descr="Image result for it's a wonderful lif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308320"/>
            <a:ext cx="4038600" cy="310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592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Mortgage Loans</a:t>
            </a:r>
          </a:p>
        </p:txBody>
      </p:sp>
      <p:sp>
        <p:nvSpPr>
          <p:cNvPr id="4" name="Content Placeholder 3"/>
          <p:cNvSpPr>
            <a:spLocks noGrp="1"/>
          </p:cNvSpPr>
          <p:nvPr>
            <p:ph sz="half" idx="2"/>
          </p:nvPr>
        </p:nvSpPr>
        <p:spPr/>
        <p:txBody>
          <a:bodyPr>
            <a:normAutofit fontScale="85000" lnSpcReduction="10000"/>
          </a:bodyPr>
          <a:lstStyle/>
          <a:p>
            <a:r>
              <a:rPr lang="en-US" dirty="0"/>
              <a:t>To lower the down payment required for a home, many people had to secure a second mortgage.</a:t>
            </a:r>
          </a:p>
          <a:p>
            <a:r>
              <a:rPr lang="en-US" dirty="0"/>
              <a:t>Typical terms included an effective interest rate of 11.6% (compared with 7.2% for first mortgages) and a 2% of principal payment each month (so the principal was fully paid at the end of five years.)</a:t>
            </a:r>
          </a:p>
          <a:p>
            <a:r>
              <a:rPr lang="en-US" dirty="0"/>
              <a:t>The lenders were less mature: e.g., previous home-owners, building construction companies.</a:t>
            </a:r>
          </a:p>
        </p:txBody>
      </p:sp>
      <p:pic>
        <p:nvPicPr>
          <p:cNvPr id="4098" name="Picture 2" descr="Image result for modern times"/>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307404"/>
            <a:ext cx="4038600" cy="3111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496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6156960" y="26063"/>
            <a:ext cx="6035040" cy="6831937"/>
          </a:xfrm>
          <a:prstGeom prst="rect">
            <a:avLst/>
          </a:prstGeom>
        </p:spPr>
      </p:pic>
      <p:sp>
        <p:nvSpPr>
          <p:cNvPr id="9" name="Title 8"/>
          <p:cNvSpPr>
            <a:spLocks noGrp="1"/>
          </p:cNvSpPr>
          <p:nvPr>
            <p:ph type="title"/>
          </p:nvPr>
        </p:nvSpPr>
        <p:spPr>
          <a:xfrm>
            <a:off x="381000" y="365125"/>
            <a:ext cx="5410200" cy="3993515"/>
          </a:xfrm>
        </p:spPr>
        <p:txBody>
          <a:bodyPr/>
          <a:lstStyle/>
          <a:p>
            <a:r>
              <a:rPr lang="en-US" dirty="0">
                <a:solidFill>
                  <a:srgbClr val="FFFF00"/>
                </a:solidFill>
              </a:rPr>
              <a:t>Math is </a:t>
            </a:r>
            <a:r>
              <a:rPr lang="en-US">
                <a:solidFill>
                  <a:srgbClr val="FFFF00"/>
                </a:solidFill>
              </a:rPr>
              <a:t>not </a:t>
            </a:r>
            <a:r>
              <a:rPr lang="en-US" smtClean="0">
                <a:solidFill>
                  <a:srgbClr val="FFFF00"/>
                </a:solidFill>
              </a:rPr>
              <a:t>magic</a:t>
            </a:r>
            <a:endParaRPr lang="en-US" dirty="0">
              <a:solidFill>
                <a:srgbClr val="FFFF00"/>
              </a:solidFill>
            </a:endParaRPr>
          </a:p>
        </p:txBody>
      </p:sp>
    </p:spTree>
    <p:extLst>
      <p:ext uri="{BB962C8B-B14F-4D97-AF65-F5344CB8AC3E}">
        <p14:creationId xmlns:p14="http://schemas.microsoft.com/office/powerpoint/2010/main" val="431851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Estate Prior to the FHA</a:t>
            </a:r>
          </a:p>
        </p:txBody>
      </p:sp>
      <p:graphicFrame>
        <p:nvGraphicFramePr>
          <p:cNvPr id="7" name="Content Placeholder 6"/>
          <p:cNvGraphicFramePr>
            <a:graphicFrameLocks noGrp="1"/>
          </p:cNvGraphicFramePr>
          <p:nvPr>
            <p:ph idx="1"/>
            <p:extLst/>
          </p:nvPr>
        </p:nvGraphicFramePr>
        <p:xfrm>
          <a:off x="1981200" y="1600200"/>
          <a:ext cx="82296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5333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a:t>
            </a:r>
          </a:p>
        </p:txBody>
      </p:sp>
      <p:pic>
        <p:nvPicPr>
          <p:cNvPr id="6" name="Content Placeholder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9862" y="4449732"/>
            <a:ext cx="9144000" cy="1600200"/>
          </a:xfrm>
          <a:prstGeom prst="rect">
            <a:avLst/>
          </a:prstGeom>
          <a:noFill/>
          <a:ln>
            <a:noFill/>
          </a:ln>
        </p:spPr>
      </p:pic>
      <p:pic>
        <p:nvPicPr>
          <p:cNvPr id="8" name="Content Placeholder 3"/>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219200"/>
            <a:ext cx="9144000" cy="2285970"/>
          </a:xfrm>
          <a:prstGeom prst="rect">
            <a:avLst/>
          </a:prstGeom>
          <a:noFill/>
          <a:ln>
            <a:noFill/>
          </a:ln>
        </p:spPr>
      </p:pic>
    </p:spTree>
    <p:extLst>
      <p:ext uri="{BB962C8B-B14F-4D97-AF65-F5344CB8AC3E}">
        <p14:creationId xmlns:p14="http://schemas.microsoft.com/office/powerpoint/2010/main" val="328162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Rating of Property</a:t>
            </a:r>
          </a:p>
        </p:txBody>
      </p:sp>
      <p:pic>
        <p:nvPicPr>
          <p:cNvPr id="4" name="Content Placeholder 3"/>
          <p:cNvPicPr>
            <a:picLocks noChangeAspect="1"/>
          </p:cNvPicPr>
          <p:nvPr/>
        </p:nvPicPr>
        <p:blipFill>
          <a:blip r:embed="rId2"/>
          <a:stretch>
            <a:fillRect/>
          </a:stretch>
        </p:blipFill>
        <p:spPr>
          <a:xfrm>
            <a:off x="2590801" y="1441587"/>
            <a:ext cx="6800867" cy="4351338"/>
          </a:xfrm>
          <a:prstGeom prst="rect">
            <a:avLst/>
          </a:prstGeom>
        </p:spPr>
      </p:pic>
    </p:spTree>
    <p:extLst>
      <p:ext uri="{BB962C8B-B14F-4D97-AF65-F5344CB8AC3E}">
        <p14:creationId xmlns:p14="http://schemas.microsoft.com/office/powerpoint/2010/main" val="3550207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156(2)</a:t>
            </a:r>
          </a:p>
        </p:txBody>
      </p:sp>
      <p:sp>
        <p:nvSpPr>
          <p:cNvPr id="3" name="Content Placeholder 2"/>
          <p:cNvSpPr>
            <a:spLocks noGrp="1"/>
          </p:cNvSpPr>
          <p:nvPr>
            <p:ph sz="half" idx="1"/>
          </p:nvPr>
        </p:nvSpPr>
        <p:spPr>
          <a:xfrm>
            <a:off x="1981200" y="1600201"/>
            <a:ext cx="3886200" cy="4525963"/>
          </a:xfrm>
        </p:spPr>
        <p:txBody>
          <a:bodyPr>
            <a:normAutofit fontScale="85000" lnSpcReduction="20000"/>
          </a:bodyPr>
          <a:lstStyle/>
          <a:p>
            <a:pPr marL="0" indent="0">
              <a:buNone/>
            </a:pPr>
            <a:r>
              <a:rPr lang="en-US" dirty="0">
                <a:solidFill>
                  <a:srgbClr val="FF0000"/>
                </a:solidFill>
              </a:rPr>
              <a:t>It is a demonstrated axiomatic principle of mortgage lending that a harmonious relationship between properties within an immediate neighborhood area tends to lessen the risk involved in mortgage investments. </a:t>
            </a:r>
            <a:r>
              <a:rPr lang="en-US" dirty="0"/>
              <a:t>Many forms of nonconformity adversely affect the marketability of properties. One of the most pronounced is that of over-improvement or under-improvement. …</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67400" y="2045985"/>
            <a:ext cx="4343400" cy="3396074"/>
          </a:xfrm>
        </p:spPr>
      </p:pic>
    </p:spTree>
    <p:extLst>
      <p:ext uri="{BB962C8B-B14F-4D97-AF65-F5344CB8AC3E}">
        <p14:creationId xmlns:p14="http://schemas.microsoft.com/office/powerpoint/2010/main" val="3685769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Rating of Borrower</a:t>
            </a:r>
          </a:p>
        </p:txBody>
      </p:sp>
      <p:pic>
        <p:nvPicPr>
          <p:cNvPr id="7" name="Content Placeholder 4"/>
          <p:cNvPicPr>
            <a:picLocks noChangeAspect="1"/>
          </p:cNvPicPr>
          <p:nvPr/>
        </p:nvPicPr>
        <p:blipFill>
          <a:blip r:embed="rId2"/>
          <a:stretch>
            <a:fillRect/>
          </a:stretch>
        </p:blipFill>
        <p:spPr>
          <a:xfrm>
            <a:off x="1524000" y="1752600"/>
            <a:ext cx="9144000" cy="2514418"/>
          </a:xfrm>
          <a:prstGeom prst="rect">
            <a:avLst/>
          </a:prstGeom>
        </p:spPr>
      </p:pic>
    </p:spTree>
    <p:extLst>
      <p:ext uri="{BB962C8B-B14F-4D97-AF65-F5344CB8AC3E}">
        <p14:creationId xmlns:p14="http://schemas.microsoft.com/office/powerpoint/2010/main" val="1803982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317 – Attitude toward obligations</a:t>
            </a:r>
          </a:p>
        </p:txBody>
      </p:sp>
      <p:sp>
        <p:nvSpPr>
          <p:cNvPr id="3" name="Content Placeholder 2"/>
          <p:cNvSpPr>
            <a:spLocks noGrp="1"/>
          </p:cNvSpPr>
          <p:nvPr>
            <p:ph sz="half" idx="1"/>
          </p:nvPr>
        </p:nvSpPr>
        <p:spPr>
          <a:xfrm>
            <a:off x="1981200" y="1417639"/>
            <a:ext cx="4038600" cy="4708525"/>
          </a:xfrm>
        </p:spPr>
        <p:txBody>
          <a:bodyPr>
            <a:normAutofit fontScale="62500" lnSpcReduction="20000"/>
          </a:bodyPr>
          <a:lstStyle/>
          <a:p>
            <a:pPr marL="0" indent="0">
              <a:buNone/>
            </a:pPr>
            <a:r>
              <a:rPr lang="en-US" dirty="0"/>
              <a:t>…The meeting of his obligations will be a serious matter with him, and he will save, plan and budget his income in order to meet his mortgage payments fully and promptly. He will be found to regard his home ties and relationships as imposing upon him responsibilities in the prompt discharge of which he must be scrupulously faithful. With regard to mortgage loans, it is usually found that borrowers with domestic responsibilities are more dependable than those without such responsibilities. </a:t>
            </a:r>
            <a:r>
              <a:rPr lang="en-US" dirty="0">
                <a:solidFill>
                  <a:srgbClr val="FF0000"/>
                </a:solidFill>
              </a:rPr>
              <a:t>This is especially true in cases where the wife is efficient in household economy and motivates and inspires the husband to apply himself closely to his work and urges him to regard the payment of his just debts as a requirement somewhat of the nature of a sacred obligation</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421508"/>
            <a:ext cx="4038600" cy="2700787"/>
          </a:xfrm>
        </p:spPr>
      </p:pic>
    </p:spTree>
    <p:extLst>
      <p:ext uri="{BB962C8B-B14F-4D97-AF65-F5344CB8AC3E}">
        <p14:creationId xmlns:p14="http://schemas.microsoft.com/office/powerpoint/2010/main" val="2337237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327 – Future Prospects</a:t>
            </a:r>
          </a:p>
        </p:txBody>
      </p:sp>
      <p:sp>
        <p:nvSpPr>
          <p:cNvPr id="3" name="Content Placeholder 2"/>
          <p:cNvSpPr>
            <a:spLocks noGrp="1"/>
          </p:cNvSpPr>
          <p:nvPr>
            <p:ph sz="half" idx="1"/>
          </p:nvPr>
        </p:nvSpPr>
        <p:spPr>
          <a:xfrm>
            <a:off x="1981200" y="1752601"/>
            <a:ext cx="4038600" cy="4722053"/>
          </a:xfrm>
        </p:spPr>
        <p:txBody>
          <a:bodyPr>
            <a:normAutofit fontScale="62500" lnSpcReduction="20000"/>
          </a:bodyPr>
          <a:lstStyle/>
          <a:p>
            <a:pPr marL="0" indent="0">
              <a:buNone/>
            </a:pPr>
            <a:r>
              <a:rPr lang="en-US" dirty="0"/>
              <a:t>... Effort should be made to ascertain the extent of his natural ability. Inquiry should also be made to determine the extent and nature of his ambitions; whether or not he is interested in educating himself more thoroughly in his business or field of commercial endeavor; whether or not he is resourceful, mentally alert, or lazy and apathetic. Many other lines of inquiry will commend themselves to the Mortgage Risk Examiner in rating the borrower's future prospects. The conclusion which is sought and which sums up the whole matter may be found in the answer to the questions: </a:t>
            </a:r>
            <a:r>
              <a:rPr lang="en-US" dirty="0">
                <a:solidFill>
                  <a:srgbClr val="FF0000"/>
                </a:solidFill>
              </a:rPr>
              <a:t>"Is the borrower self-satisfied or ambitious? Is his mental capacity such as to permit or assure business and other progress?"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75194"/>
            <a:ext cx="4038600" cy="3775974"/>
          </a:xfrm>
        </p:spPr>
      </p:pic>
    </p:spTree>
    <p:extLst>
      <p:ext uri="{BB962C8B-B14F-4D97-AF65-F5344CB8AC3E}">
        <p14:creationId xmlns:p14="http://schemas.microsoft.com/office/powerpoint/2010/main" val="2674037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017"/>
            <a:ext cx="10515600" cy="1325563"/>
          </a:xfrm>
        </p:spPr>
        <p:txBody>
          <a:bodyPr/>
          <a:lstStyle/>
          <a:p>
            <a:r>
              <a:rPr lang="en-US" dirty="0"/>
              <a:t>Rating of Location</a:t>
            </a:r>
          </a:p>
        </p:txBody>
      </p:sp>
      <p:pic>
        <p:nvPicPr>
          <p:cNvPr id="4" name="Content Placeholder 3"/>
          <p:cNvPicPr>
            <a:picLocks noChangeAspect="1"/>
          </p:cNvPicPr>
          <p:nvPr/>
        </p:nvPicPr>
        <p:blipFill>
          <a:blip r:embed="rId2"/>
          <a:stretch>
            <a:fillRect/>
          </a:stretch>
        </p:blipFill>
        <p:spPr>
          <a:xfrm>
            <a:off x="0" y="1333580"/>
            <a:ext cx="6715426" cy="4351338"/>
          </a:xfrm>
          <a:prstGeom prst="rect">
            <a:avLst/>
          </a:prstGeom>
        </p:spPr>
      </p:pic>
      <p:pic>
        <p:nvPicPr>
          <p:cNvPr id="6" name="Picture 5"/>
          <p:cNvPicPr>
            <a:picLocks noChangeAspect="1"/>
          </p:cNvPicPr>
          <p:nvPr/>
        </p:nvPicPr>
        <p:blipFill>
          <a:blip r:embed="rId3"/>
          <a:stretch>
            <a:fillRect/>
          </a:stretch>
        </p:blipFill>
        <p:spPr>
          <a:xfrm>
            <a:off x="6114174" y="4665743"/>
            <a:ext cx="5991225" cy="2038350"/>
          </a:xfrm>
          <a:prstGeom prst="rect">
            <a:avLst/>
          </a:prstGeom>
        </p:spPr>
      </p:pic>
    </p:spTree>
    <p:extLst>
      <p:ext uri="{BB962C8B-B14F-4D97-AF65-F5344CB8AC3E}">
        <p14:creationId xmlns:p14="http://schemas.microsoft.com/office/powerpoint/2010/main" val="2178166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a:t>
            </a:r>
          </a:p>
        </p:txBody>
      </p:sp>
      <p:sp>
        <p:nvSpPr>
          <p:cNvPr id="3" name="Content Placeholder 2"/>
          <p:cNvSpPr>
            <a:spLocks noGrp="1"/>
          </p:cNvSpPr>
          <p:nvPr>
            <p:ph idx="1"/>
          </p:nvPr>
        </p:nvSpPr>
        <p:spPr>
          <a:xfrm>
            <a:off x="1981200" y="1600201"/>
            <a:ext cx="8229600" cy="4525963"/>
          </a:xfrm>
        </p:spPr>
        <p:txBody>
          <a:bodyPr>
            <a:normAutofit fontScale="62500" lnSpcReduction="20000"/>
          </a:bodyPr>
          <a:lstStyle/>
          <a:p>
            <a:pPr marL="0" indent="0">
              <a:buNone/>
            </a:pPr>
            <a:r>
              <a:rPr lang="en-US" dirty="0"/>
              <a:t>The following definitions are used:</a:t>
            </a:r>
          </a:p>
          <a:p>
            <a:pPr marL="0" indent="0">
              <a:buNone/>
            </a:pPr>
            <a:r>
              <a:rPr lang="en-US" dirty="0"/>
              <a:t>(1) Location is defined as the actual site of a property viewed in terms of its relationship with its immediate surroundings and general economic background. </a:t>
            </a:r>
          </a:p>
          <a:p>
            <a:pPr marL="0" indent="0">
              <a:buNone/>
            </a:pPr>
            <a:r>
              <a:rPr lang="en-US" dirty="0"/>
              <a:t>(2) Rating of Location is defined as the process of determining the degree of mortgage risk attributable to location. "Rating of Location" also refers to the percentage expression which results from the process.</a:t>
            </a:r>
          </a:p>
          <a:p>
            <a:pPr marL="0" indent="0">
              <a:buNone/>
            </a:pPr>
            <a:r>
              <a:rPr lang="en-US" dirty="0"/>
              <a:t>(3) </a:t>
            </a:r>
            <a:r>
              <a:rPr lang="en-US" dirty="0">
                <a:solidFill>
                  <a:srgbClr val="FF0000"/>
                </a:solidFill>
              </a:rPr>
              <a:t>Established Rating of Location is defined as rating of a selected location which is used as a basis of comparison in connection with the rating of other locations in the same neighborhood</a:t>
            </a:r>
            <a:r>
              <a:rPr lang="en-US" dirty="0"/>
              <a:t>. </a:t>
            </a:r>
          </a:p>
          <a:p>
            <a:pPr marL="0" indent="0">
              <a:buNone/>
            </a:pPr>
            <a:r>
              <a:rPr lang="en-US" dirty="0"/>
              <a:t>(4) Neighborhood is defined as a single area composed of locations separated only by publicly-used land, the residential portions of which exhibit a degree of homogeneity. In general, a neighborhood is available for or improved with dwellings of more or less similar character, age, and quality. </a:t>
            </a:r>
          </a:p>
          <a:p>
            <a:pPr marL="0" indent="0">
              <a:buNone/>
            </a:pPr>
            <a:r>
              <a:rPr lang="en-US" dirty="0"/>
              <a:t>(5) </a:t>
            </a:r>
            <a:r>
              <a:rPr lang="en-US" dirty="0">
                <a:solidFill>
                  <a:srgbClr val="FF0000"/>
                </a:solidFill>
              </a:rPr>
              <a:t>Outlined Neighborhood is defined as a neighborhood in which the approximate borders have been established and in which Established Ratings of Location have been completed and made available to Valuators</a:t>
            </a:r>
            <a:r>
              <a:rPr lang="en-US" dirty="0"/>
              <a:t>.</a:t>
            </a:r>
          </a:p>
        </p:txBody>
      </p:sp>
    </p:spTree>
    <p:extLst>
      <p:ext uri="{BB962C8B-B14F-4D97-AF65-F5344CB8AC3E}">
        <p14:creationId xmlns:p14="http://schemas.microsoft.com/office/powerpoint/2010/main" val="1079056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210 (d)</a:t>
            </a:r>
          </a:p>
        </p:txBody>
      </p:sp>
      <p:sp>
        <p:nvSpPr>
          <p:cNvPr id="3" name="Content Placeholder 2"/>
          <p:cNvSpPr>
            <a:spLocks noGrp="1"/>
          </p:cNvSpPr>
          <p:nvPr>
            <p:ph sz="half" idx="1"/>
          </p:nvPr>
        </p:nvSpPr>
        <p:spPr/>
        <p:txBody>
          <a:bodyPr>
            <a:normAutofit fontScale="55000" lnSpcReduction="20000"/>
          </a:bodyPr>
          <a:lstStyle/>
          <a:p>
            <a:pPr marL="0" indent="0">
              <a:buNone/>
            </a:pPr>
            <a:r>
              <a:rPr lang="en-US" dirty="0"/>
              <a:t>… The mixed neighborhood in competition with a modern, homogeneous area will invariably suffer, since the </a:t>
            </a:r>
            <a:r>
              <a:rPr lang="en-US" dirty="0">
                <a:solidFill>
                  <a:srgbClr val="FF0000"/>
                </a:solidFill>
              </a:rPr>
              <a:t>chances are that within a comparatively short period of time a lower grade of social occupancy will exist</a:t>
            </a:r>
            <a:r>
              <a:rPr lang="en-US" dirty="0"/>
              <a:t>. The past has demonstrated that where entire neighborhoods or subdivisions were laid out forty years ago with a well-executed, conscious effort to develop beauty and charm in an economical manner, the areas have tended to continue in high favor, although other neighborhoods just as favorably situated, but </a:t>
            </a:r>
            <a:r>
              <a:rPr lang="en-US" dirty="0">
                <a:solidFill>
                  <a:srgbClr val="FF0000"/>
                </a:solidFill>
              </a:rPr>
              <a:t>where no effort was made for planning or homogeneous development, have suffered and are now occupied by owners or tenants of a markedly lower social and financial class</a:t>
            </a:r>
            <a:r>
              <a:rPr lang="en-US" dirty="0"/>
              <a:t>. … The mixed neighborhoods with heterogeneous types of properties and methods of construction with varying sizes of homes and age groups of structures, when placed in competition with the better areas, will retrograde at a much faster rate in the future than they have in the past, regardless of the probability that population increase may be at a much slower rate in future years</a:t>
            </a:r>
            <a:r>
              <a:rPr lang="en-US" dirty="0">
                <a:solidFill>
                  <a:srgbClr val="FF0000"/>
                </a:solidFill>
              </a:rPr>
              <a: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06148"/>
            <a:ext cx="4038600" cy="3714069"/>
          </a:xfrm>
        </p:spPr>
      </p:pic>
    </p:spTree>
    <p:extLst>
      <p:ext uri="{BB962C8B-B14F-4D97-AF65-F5344CB8AC3E}">
        <p14:creationId xmlns:p14="http://schemas.microsoft.com/office/powerpoint/2010/main" val="4155340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Things exist which Math can prove to be true:</a:t>
            </a:r>
            <a:br>
              <a:rPr lang="en-US" dirty="0">
                <a:solidFill>
                  <a:srgbClr val="FFFF00"/>
                </a:solidFill>
              </a:rPr>
            </a:br>
            <a:endParaRPr lang="en-US" dirty="0">
              <a:solidFill>
                <a:srgbClr val="FFFF00"/>
              </a:solidFill>
            </a:endParaRPr>
          </a:p>
        </p:txBody>
      </p:sp>
      <p:sp>
        <p:nvSpPr>
          <p:cNvPr id="4" name="Content Placeholder 3"/>
          <p:cNvSpPr>
            <a:spLocks noGrp="1"/>
          </p:cNvSpPr>
          <p:nvPr>
            <p:ph sz="half" idx="1"/>
          </p:nvPr>
        </p:nvSpPr>
        <p:spPr/>
        <p:txBody>
          <a:bodyPr/>
          <a:lstStyle/>
          <a:p>
            <a:pPr marL="0" indent="0">
              <a:buNone/>
            </a:pPr>
            <a:r>
              <a:rPr lang="en-US" dirty="0">
                <a:solidFill>
                  <a:srgbClr val="FFFF00"/>
                </a:solidFill>
              </a:rPr>
              <a:t>Given the standard axioms of arithmetic, there are no integer solutions to the equation:</a:t>
            </a:r>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7331" y="1825625"/>
            <a:ext cx="4351338" cy="4351338"/>
          </a:xfrm>
        </p:spPr>
      </p:pic>
      <mc:AlternateContent xmlns:mc="http://schemas.openxmlformats.org/markup-compatibility/2006" xmlns:a14="http://schemas.microsoft.com/office/drawing/2010/main">
        <mc:Choice Requires="a14">
          <p:sp>
            <p:nvSpPr>
              <p:cNvPr id="6" name="TextBox 5"/>
              <p:cNvSpPr txBox="1"/>
              <p:nvPr/>
            </p:nvSpPr>
            <p:spPr>
              <a:xfrm>
                <a:off x="2039815" y="3569678"/>
                <a:ext cx="2078348" cy="44063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solidFill>
                                <a:srgbClr val="FFFF00"/>
                              </a:solidFill>
                              <a:latin typeface="Cambria Math" panose="02040503050406030204" pitchFamily="18" charset="0"/>
                            </a:rPr>
                          </m:ctrlPr>
                        </m:sSupPr>
                        <m:e>
                          <m:r>
                            <a:rPr lang="en-US" sz="2800" b="1" i="1" smtClean="0">
                              <a:solidFill>
                                <a:srgbClr val="FFFF00"/>
                              </a:solidFill>
                              <a:latin typeface="Cambria Math" panose="02040503050406030204" pitchFamily="18" charset="0"/>
                            </a:rPr>
                            <m:t>𝒙</m:t>
                          </m:r>
                        </m:e>
                        <m:sup>
                          <m:r>
                            <a:rPr lang="en-US" sz="2800" b="1" i="1" smtClean="0">
                              <a:solidFill>
                                <a:srgbClr val="FFFF00"/>
                              </a:solidFill>
                              <a:latin typeface="Cambria Math" panose="02040503050406030204" pitchFamily="18" charset="0"/>
                            </a:rPr>
                            <m:t>𝟐</m:t>
                          </m:r>
                        </m:sup>
                      </m:sSup>
                      <m:r>
                        <a:rPr lang="en-US" sz="2800" b="1" i="1" smtClean="0">
                          <a:solidFill>
                            <a:srgbClr val="FFFF00"/>
                          </a:solidFill>
                          <a:latin typeface="Cambria Math" panose="02040503050406030204" pitchFamily="18" charset="0"/>
                        </a:rPr>
                        <m:t>−</m:t>
                      </m:r>
                      <m:r>
                        <a:rPr lang="en-US" sz="2800" b="1" i="1" smtClean="0">
                          <a:solidFill>
                            <a:srgbClr val="FFFF00"/>
                          </a:solidFill>
                          <a:latin typeface="Cambria Math" panose="02040503050406030204" pitchFamily="18" charset="0"/>
                        </a:rPr>
                        <m:t>𝟐</m:t>
                      </m:r>
                      <m:sSup>
                        <m:sSupPr>
                          <m:ctrlPr>
                            <a:rPr lang="en-US" sz="2800" b="1" i="1" smtClean="0">
                              <a:solidFill>
                                <a:srgbClr val="FFFF00"/>
                              </a:solidFill>
                              <a:latin typeface="Cambria Math" panose="02040503050406030204" pitchFamily="18" charset="0"/>
                            </a:rPr>
                          </m:ctrlPr>
                        </m:sSupPr>
                        <m:e>
                          <m:r>
                            <a:rPr lang="en-US" sz="2800" b="1" i="1" smtClean="0">
                              <a:solidFill>
                                <a:srgbClr val="FFFF00"/>
                              </a:solidFill>
                              <a:latin typeface="Cambria Math" panose="02040503050406030204" pitchFamily="18" charset="0"/>
                            </a:rPr>
                            <m:t>𝒚</m:t>
                          </m:r>
                        </m:e>
                        <m:sup>
                          <m:r>
                            <a:rPr lang="en-US" sz="2800" b="1" i="1" smtClean="0">
                              <a:solidFill>
                                <a:srgbClr val="FFFF00"/>
                              </a:solidFill>
                              <a:latin typeface="Cambria Math" panose="02040503050406030204" pitchFamily="18" charset="0"/>
                            </a:rPr>
                            <m:t>𝟐</m:t>
                          </m:r>
                        </m:sup>
                      </m:sSup>
                      <m:r>
                        <a:rPr lang="en-US" sz="2800" b="1" i="1" smtClean="0">
                          <a:solidFill>
                            <a:srgbClr val="FFFF00"/>
                          </a:solidFill>
                          <a:latin typeface="Cambria Math" panose="02040503050406030204" pitchFamily="18" charset="0"/>
                        </a:rPr>
                        <m:t>=</m:t>
                      </m:r>
                      <m:r>
                        <a:rPr lang="en-US" sz="2800" b="1" i="1" smtClean="0">
                          <a:solidFill>
                            <a:srgbClr val="FFFF00"/>
                          </a:solidFill>
                          <a:latin typeface="Cambria Math" panose="02040503050406030204" pitchFamily="18" charset="0"/>
                        </a:rPr>
                        <m:t>𝟎</m:t>
                      </m:r>
                    </m:oMath>
                  </m:oMathPara>
                </a14:m>
                <a:endParaRPr lang="en-US" sz="2800" b="1" dirty="0">
                  <a:solidFill>
                    <a:srgbClr val="FFFF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039815" y="3569678"/>
                <a:ext cx="2078348" cy="44063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61588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216</a:t>
            </a:r>
          </a:p>
        </p:txBody>
      </p:sp>
      <p:sp>
        <p:nvSpPr>
          <p:cNvPr id="4" name="Content Placeholder 3"/>
          <p:cNvSpPr>
            <a:spLocks noGrp="1"/>
          </p:cNvSpPr>
          <p:nvPr>
            <p:ph sz="half" idx="2"/>
          </p:nvPr>
        </p:nvSpPr>
        <p:spPr>
          <a:xfrm>
            <a:off x="6096000" y="1219200"/>
            <a:ext cx="4267200" cy="5334000"/>
          </a:xfrm>
        </p:spPr>
        <p:txBody>
          <a:bodyPr>
            <a:normAutofit fontScale="62500" lnSpcReduction="20000"/>
          </a:bodyPr>
          <a:lstStyle/>
          <a:p>
            <a:pPr marL="0" indent="0">
              <a:buNone/>
            </a:pPr>
            <a:r>
              <a:rPr lang="en-US" dirty="0"/>
              <a:t>The effect of the economic background upon the risk involved in mortgages has been recognized by mortgage lenders. Some companies have excluded entire cities from their lists of acceptable areas. Others have limited their activities to cities beyond definite population sizes and have favored selected locations within the accepted larger metropolitan areas. </a:t>
            </a:r>
            <a:r>
              <a:rPr lang="en-US" dirty="0">
                <a:solidFill>
                  <a:srgbClr val="FF0000"/>
                </a:solidFill>
              </a:rPr>
              <a:t>It is not the policy of the Federal Housing Administration to exclude entire cities and towns from the benefits of mutual mortgage insurance. It may well be, however, that within certain communities whose present-day and expected future stability is exceedingly low, only certain favored locations which surpass the general average of the town or community may prove acceptable for insurance</a:t>
            </a:r>
            <a:r>
              <a:rPr lang="en-US" dirty="0"/>
              <a:t>. The rating ascribed shall apply to all locations situated in the area rated. …</a:t>
            </a:r>
          </a:p>
          <a:p>
            <a:pPr marL="0" indent="0">
              <a:buNone/>
            </a:pPr>
            <a:endParaRPr lang="en-US" dirty="0"/>
          </a:p>
        </p:txBody>
      </p:sp>
      <p:pic>
        <p:nvPicPr>
          <p:cNvPr id="5"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1200" y="2509977"/>
            <a:ext cx="4038600" cy="2706408"/>
          </a:xfrm>
        </p:spPr>
      </p:pic>
    </p:spTree>
    <p:extLst>
      <p:ext uri="{BB962C8B-B14F-4D97-AF65-F5344CB8AC3E}">
        <p14:creationId xmlns:p14="http://schemas.microsoft.com/office/powerpoint/2010/main" val="3312443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222</a:t>
            </a:r>
          </a:p>
        </p:txBody>
      </p:sp>
      <p:sp>
        <p:nvSpPr>
          <p:cNvPr id="3" name="Content Placeholder 2"/>
          <p:cNvSpPr>
            <a:spLocks noGrp="1"/>
          </p:cNvSpPr>
          <p:nvPr>
            <p:ph sz="half" idx="1"/>
          </p:nvPr>
        </p:nvSpPr>
        <p:spPr/>
        <p:txBody>
          <a:bodyPr>
            <a:normAutofit fontScale="85000" lnSpcReduction="10000"/>
          </a:bodyPr>
          <a:lstStyle/>
          <a:p>
            <a:pPr marL="0" indent="0">
              <a:buNone/>
            </a:pPr>
            <a:r>
              <a:rPr lang="en-US" dirty="0"/>
              <a:t>… If a few rental properties are occupied by tenants of radically lower income-level than that of the typical property owners, and if it is determined that the presence of the lower income-level occupants is indicative of the characteristics of future typical occupants in the area, the income characteristics of the tenants should control judgment. </a:t>
            </a:r>
            <a:r>
              <a:rPr lang="en-US" dirty="0">
                <a:solidFill>
                  <a:srgbClr val="FF0000"/>
                </a:solidFill>
              </a:rPr>
              <a:t>This applies to neighborhoods in transition where the first indication of blight is usually the introduction of lower income-level tenants.</a:t>
            </a:r>
            <a:r>
              <a:rPr lang="en-US" dirty="0"/>
              <a:t>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2209801"/>
            <a:ext cx="4375390" cy="3282761"/>
          </a:xfrm>
        </p:spPr>
      </p:pic>
    </p:spTree>
    <p:extLst>
      <p:ext uri="{BB962C8B-B14F-4D97-AF65-F5344CB8AC3E}">
        <p14:creationId xmlns:p14="http://schemas.microsoft.com/office/powerpoint/2010/main" val="3144615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226 – Protection from Adverse Influences</a:t>
            </a:r>
          </a:p>
        </p:txBody>
      </p:sp>
      <p:sp>
        <p:nvSpPr>
          <p:cNvPr id="3" name="Content Placeholder 2"/>
          <p:cNvSpPr>
            <a:spLocks noGrp="1"/>
          </p:cNvSpPr>
          <p:nvPr>
            <p:ph idx="1"/>
          </p:nvPr>
        </p:nvSpPr>
        <p:spPr/>
        <p:txBody>
          <a:bodyPr>
            <a:normAutofit/>
          </a:bodyPr>
          <a:lstStyle/>
          <a:p>
            <a:pPr marL="0" indent="0">
              <a:buNone/>
            </a:pPr>
            <a:r>
              <a:rPr lang="en-US" dirty="0">
                <a:solidFill>
                  <a:srgbClr val="FF0000"/>
                </a:solidFill>
              </a:rPr>
              <a:t>This feature has a total weight of 20, making it one of the most important features in the Rating of Location.</a:t>
            </a:r>
            <a:r>
              <a:rPr lang="en-US" dirty="0"/>
              <a:t> Protection from adverse influences is not concerned merely with zoning and deed restrictions. These are of great importance, but they do not represent all of the protection which is or may be afforded a location. Where little or no protection is provided against adverse influences the Valuator must not hesitate to make a reject rating of this feature</a:t>
            </a:r>
          </a:p>
        </p:txBody>
      </p:sp>
    </p:spTree>
    <p:extLst>
      <p:ext uri="{BB962C8B-B14F-4D97-AF65-F5344CB8AC3E}">
        <p14:creationId xmlns:p14="http://schemas.microsoft.com/office/powerpoint/2010/main" val="1345912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228 – Protection from Adverse Influences</a:t>
            </a:r>
          </a:p>
        </p:txBody>
      </p:sp>
      <p:sp>
        <p:nvSpPr>
          <p:cNvPr id="3" name="Content Placeholder 2"/>
          <p:cNvSpPr>
            <a:spLocks noGrp="1"/>
          </p:cNvSpPr>
          <p:nvPr>
            <p:ph sz="half" idx="1"/>
          </p:nvPr>
        </p:nvSpPr>
        <p:spPr/>
        <p:txBody>
          <a:bodyPr>
            <a:normAutofit fontScale="77500" lnSpcReduction="20000"/>
          </a:bodyPr>
          <a:lstStyle/>
          <a:p>
            <a:pPr marL="0" indent="0">
              <a:buNone/>
            </a:pPr>
            <a:r>
              <a:rPr lang="en-US" dirty="0"/>
              <a:t>Deed restrictions are apt to prove more effective than a zoning ordinance in providing protection from adverse influences. Where the same deed restrictions apply over a broad area and </a:t>
            </a:r>
            <a:r>
              <a:rPr lang="en-US" dirty="0">
                <a:solidFill>
                  <a:srgbClr val="FF0000"/>
                </a:solidFill>
              </a:rPr>
              <a:t>where these restrictions relate to types of structures, use to which improvements may be put, and racial occupancy, a favorable condition is apt to exist. Where adjacent lots or blocks possess altogether different restrictions, especially for type and use of structures and racial occupancy, the effect of such restrictions is minimized</a:t>
            </a:r>
            <a:r>
              <a:rPr lang="en-US" dirty="0"/>
              <a:t> </a:t>
            </a:r>
            <a:r>
              <a:rPr lang="en-US" dirty="0">
                <a:solidFill>
                  <a:srgbClr val="FF0000"/>
                </a:solidFill>
              </a:rPr>
              <a:t>and adequate protection cannot be considered to be present</a:t>
            </a:r>
            <a:r>
              <a:rPr lang="en-US" dirty="0"/>
              <a:t>. … It must be realized that deed restrictions, to be effective, must be enforced.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00800" y="1600200"/>
            <a:ext cx="3354072" cy="4855020"/>
          </a:xfrm>
        </p:spPr>
      </p:pic>
      <p:sp>
        <p:nvSpPr>
          <p:cNvPr id="6" name="TextBox 5"/>
          <p:cNvSpPr txBox="1"/>
          <p:nvPr/>
        </p:nvSpPr>
        <p:spPr>
          <a:xfrm>
            <a:off x="2209800" y="6027003"/>
            <a:ext cx="4191000" cy="830997"/>
          </a:xfrm>
          <a:prstGeom prst="rect">
            <a:avLst/>
          </a:prstGeom>
          <a:noFill/>
        </p:spPr>
        <p:txBody>
          <a:bodyPr wrap="square" rtlCol="0">
            <a:spAutoFit/>
          </a:bodyPr>
          <a:lstStyle/>
          <a:p>
            <a:r>
              <a:rPr lang="en-US" sz="1200" dirty="0"/>
              <a:t>Street level view of the Shelley House in St. Louis, Missouri, USA, </a:t>
            </a:r>
            <a:r>
              <a:rPr lang="en-US" sz="1200" dirty="0" err="1"/>
              <a:t>FrancisNancy</a:t>
            </a:r>
            <a:r>
              <a:rPr lang="en-US" sz="1200" dirty="0"/>
              <a:t>, https://commons.wikimedia.org/wiki/File:Shelley_house_lg.jpg</a:t>
            </a:r>
          </a:p>
        </p:txBody>
      </p:sp>
    </p:spTree>
    <p:extLst>
      <p:ext uri="{BB962C8B-B14F-4D97-AF65-F5344CB8AC3E}">
        <p14:creationId xmlns:p14="http://schemas.microsoft.com/office/powerpoint/2010/main" val="440309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229 – Protection from Adverse Influences</a:t>
            </a:r>
          </a:p>
        </p:txBody>
      </p:sp>
      <p:sp>
        <p:nvSpPr>
          <p:cNvPr id="3" name="Content Placeholder 2"/>
          <p:cNvSpPr>
            <a:spLocks noGrp="1"/>
          </p:cNvSpPr>
          <p:nvPr>
            <p:ph sz="half" idx="1"/>
          </p:nvPr>
        </p:nvSpPr>
        <p:spPr>
          <a:xfrm>
            <a:off x="1981200" y="1600200"/>
            <a:ext cx="4038600" cy="4800600"/>
          </a:xfrm>
        </p:spPr>
        <p:txBody>
          <a:bodyPr>
            <a:normAutofit fontScale="77500" lnSpcReduction="20000"/>
          </a:bodyPr>
          <a:lstStyle/>
          <a:p>
            <a:pPr marL="0" indent="0">
              <a:buNone/>
            </a:pPr>
            <a:r>
              <a:rPr lang="en-US" dirty="0"/>
              <a:t>… Natural or artificially established barriers will prove effective in protecting a neighborhood and the locations within it from adverse influences. Usually the protection against adverse influences afforded by these means</a:t>
            </a:r>
            <a:r>
              <a:rPr lang="en-US" dirty="0">
                <a:solidFill>
                  <a:srgbClr val="FF0000"/>
                </a:solidFill>
              </a:rPr>
              <a:t> </a:t>
            </a:r>
            <a:r>
              <a:rPr lang="en-US" dirty="0"/>
              <a:t>include</a:t>
            </a:r>
            <a:r>
              <a:rPr lang="en-US" dirty="0">
                <a:solidFill>
                  <a:srgbClr val="FF0000"/>
                </a:solidFill>
              </a:rPr>
              <a:t> prevention of the infiltration of business and industrial uses, lower-class occupancy, and inharmonious racial groups</a:t>
            </a:r>
            <a:r>
              <a:rPr lang="en-US" dirty="0"/>
              <a:t>. A location close to a public park or area of similar nature is usually well protected from infiltration of business and lower social occupancy coming from that direction.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49664" y="2332456"/>
            <a:ext cx="4261136" cy="3230144"/>
          </a:xfrm>
        </p:spPr>
      </p:pic>
    </p:spTree>
    <p:extLst>
      <p:ext uri="{BB962C8B-B14F-4D97-AF65-F5344CB8AC3E}">
        <p14:creationId xmlns:p14="http://schemas.microsoft.com/office/powerpoint/2010/main" val="3797862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233</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 Valuator should investigate areas surrounding the location to determine whether or not incompatible racial and social groups are present, to the end that an intelligent prediction may be made regarding the possibility or probability of the location being invaded by such groups. </a:t>
            </a:r>
            <a:r>
              <a:rPr lang="en-US" dirty="0">
                <a:solidFill>
                  <a:srgbClr val="FF0000"/>
                </a:solidFill>
              </a:rPr>
              <a:t>If a neighborhood is to retain stability it is necessary that properties shall continue to be occupied by the same social and racial classes</a:t>
            </a:r>
            <a:r>
              <a:rPr lang="en-US" dirty="0"/>
              <a:t>. A change in social or racial occupancy generally leads to instability and a reduction in values. The protection offered against adverse changes should be found adequate before a high rating is given to this feature. </a:t>
            </a:r>
            <a:r>
              <a:rPr lang="en-US" dirty="0">
                <a:solidFill>
                  <a:srgbClr val="FF0000"/>
                </a:solidFill>
              </a:rPr>
              <a:t>Once the character of a neighborhood has been established it is usually impossible to induce a higher social class than those already in the neighborhood to purchase and occupy properties in its various locations.</a:t>
            </a:r>
          </a:p>
        </p:txBody>
      </p:sp>
    </p:spTree>
    <p:extLst>
      <p:ext uri="{BB962C8B-B14F-4D97-AF65-F5344CB8AC3E}">
        <p14:creationId xmlns:p14="http://schemas.microsoft.com/office/powerpoint/2010/main" val="473181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266 - Adequacy of Civic, Social, and Commercial Centers</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The social class of the parents of children at the school will in many instances have a vital bearing. Thus, although physical surroundings of a neighborhood area may be favorable and conducive to enjoyable, pleasant living in its locations,</a:t>
            </a:r>
            <a:r>
              <a:rPr lang="en-US" dirty="0">
                <a:solidFill>
                  <a:srgbClr val="FF0000"/>
                </a:solidFill>
              </a:rPr>
              <a:t> if the children of people living in such an area are compelled to attend school where the majority or a goodly number of the pupils represent a far lower level of society or an incompatible racial element, the neighborhood under consideration will prove far less stable and desirable than if this condition did not exist</a:t>
            </a:r>
            <a:r>
              <a:rPr lang="en-US" dirty="0"/>
              <a:t>. In such an instance it might well be that for the payment of a fee children of this area could attend another school with pupils of their same social class. The question for the Valuator to determine is the effect created by the necessity for making this payment upon the occupants of the location. Under any conditions the rating could not be as favorable as if the desirable school were available without additional cost. In many instances where a school has earned a prestige through the class of pupils attending, it will be found that such prestige will be a vital element in maintaining the desirability of the entire area comprising the school district. </a:t>
            </a:r>
          </a:p>
        </p:txBody>
      </p:sp>
    </p:spTree>
    <p:extLst>
      <p:ext uri="{BB962C8B-B14F-4D97-AF65-F5344CB8AC3E}">
        <p14:creationId xmlns:p14="http://schemas.microsoft.com/office/powerpoint/2010/main" val="344197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284(3)</a:t>
            </a:r>
          </a:p>
        </p:txBody>
      </p:sp>
      <p:sp>
        <p:nvSpPr>
          <p:cNvPr id="3" name="Content Placeholder 2"/>
          <p:cNvSpPr>
            <a:spLocks noGrp="1"/>
          </p:cNvSpPr>
          <p:nvPr>
            <p:ph sz="half" idx="1"/>
          </p:nvPr>
        </p:nvSpPr>
        <p:spPr>
          <a:xfrm>
            <a:off x="1981200" y="1600200"/>
            <a:ext cx="4038600" cy="4800600"/>
          </a:xfrm>
        </p:spPr>
        <p:txBody>
          <a:bodyPr>
            <a:normAutofit fontScale="77500" lnSpcReduction="20000"/>
          </a:bodyPr>
          <a:lstStyle/>
          <a:p>
            <a:pPr marL="0" indent="0">
              <a:buNone/>
            </a:pPr>
            <a:r>
              <a:rPr lang="en-US" dirty="0"/>
              <a:t>Recorded deed restrictions should strengthen and supplement zoning ordinances and to be really effective should include the provisions listed below. The restrictions should be recorded with the deed and should run for a period of at least twenty years. Recommended restrictions include the following: </a:t>
            </a:r>
          </a:p>
          <a:p>
            <a:pPr marL="0" indent="0">
              <a:buNone/>
            </a:pPr>
            <a:r>
              <a:rPr lang="en-US" dirty="0"/>
              <a:t>… </a:t>
            </a:r>
          </a:p>
          <a:p>
            <a:pPr marL="0" indent="0">
              <a:buNone/>
            </a:pPr>
            <a:r>
              <a:rPr lang="en-US" dirty="0"/>
              <a:t> (g) </a:t>
            </a:r>
            <a:r>
              <a:rPr lang="en-US" dirty="0">
                <a:solidFill>
                  <a:srgbClr val="FF0000"/>
                </a:solidFill>
              </a:rPr>
              <a:t>Prohibition of the occupancy of properties except by the race for which they are intended. </a:t>
            </a:r>
          </a:p>
          <a:p>
            <a:pPr marL="0" indent="0">
              <a:buNone/>
            </a:pPr>
            <a:r>
              <a:rPr lang="en-US" dirty="0"/>
              <a:t> (h) Appropriate provisions for enforcement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352494"/>
            <a:ext cx="4191000" cy="3135388"/>
          </a:xfrm>
        </p:spPr>
      </p:pic>
    </p:spTree>
    <p:extLst>
      <p:ext uri="{BB962C8B-B14F-4D97-AF65-F5344CB8AC3E}">
        <p14:creationId xmlns:p14="http://schemas.microsoft.com/office/powerpoint/2010/main" val="3022906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289(1)</a:t>
            </a:r>
          </a:p>
        </p:txBody>
      </p:sp>
      <p:sp>
        <p:nvSpPr>
          <p:cNvPr id="3" name="Content Placeholder 2"/>
          <p:cNvSpPr>
            <a:spLocks noGrp="1"/>
          </p:cNvSpPr>
          <p:nvPr>
            <p:ph sz="half" idx="1"/>
          </p:nvPr>
        </p:nvSpPr>
        <p:spPr>
          <a:xfrm>
            <a:off x="1981200" y="1690688"/>
            <a:ext cx="4038600" cy="4633912"/>
          </a:xfrm>
        </p:spPr>
        <p:txBody>
          <a:bodyPr>
            <a:normAutofit fontScale="92500" lnSpcReduction="10000"/>
          </a:bodyPr>
          <a:lstStyle/>
          <a:p>
            <a:pPr marL="0" indent="0">
              <a:buNone/>
            </a:pPr>
            <a:r>
              <a:rPr lang="en-US" sz="3200" b="1" dirty="0"/>
              <a:t>Adequacy of Civic, Social, and Commercial Centers</a:t>
            </a:r>
            <a:r>
              <a:rPr lang="en-US" sz="3200" dirty="0"/>
              <a:t>. —… </a:t>
            </a:r>
            <a:r>
              <a:rPr lang="en-US" sz="3200" dirty="0">
                <a:solidFill>
                  <a:srgbClr val="FF0000"/>
                </a:solidFill>
              </a:rPr>
              <a:t>Schools should be appropriate to the needs of the new community and they should not be attended in large numbers by inharmonious racial groups</a:t>
            </a:r>
            <a:r>
              <a:rPr lang="en-US" sz="3200" dirty="0"/>
              <a:t>. …</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324667"/>
            <a:ext cx="4038600" cy="3077028"/>
          </a:xfrm>
        </p:spPr>
      </p:pic>
    </p:spTree>
    <p:extLst>
      <p:ext uri="{BB962C8B-B14F-4D97-AF65-F5344CB8AC3E}">
        <p14:creationId xmlns:p14="http://schemas.microsoft.com/office/powerpoint/2010/main" val="789765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75B26A5-968E-469A-A64B-5EA38427B8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7946136" cy="6858000"/>
          </a:xfrm>
        </p:spPr>
      </p:pic>
      <p:sp>
        <p:nvSpPr>
          <p:cNvPr id="2" name="Title 1"/>
          <p:cNvSpPr>
            <a:spLocks noGrp="1"/>
          </p:cNvSpPr>
          <p:nvPr>
            <p:ph type="title"/>
          </p:nvPr>
        </p:nvSpPr>
        <p:spPr>
          <a:xfrm>
            <a:off x="7946136" y="0"/>
            <a:ext cx="4245864" cy="6857999"/>
          </a:xfrm>
        </p:spPr>
        <p:txBody>
          <a:bodyPr/>
          <a:lstStyle/>
          <a:p>
            <a:r>
              <a:rPr lang="en-US" dirty="0" smtClean="0">
                <a:solidFill>
                  <a:srgbClr val="FFFF00"/>
                </a:solidFill>
              </a:rPr>
              <a:t>History judges us harshly</a:t>
            </a:r>
            <a:endParaRPr lang="en-US" dirty="0">
              <a:solidFill>
                <a:srgbClr val="FFFF00"/>
              </a:solidFill>
            </a:endParaRPr>
          </a:p>
        </p:txBody>
      </p:sp>
    </p:spTree>
    <p:extLst>
      <p:ext uri="{BB962C8B-B14F-4D97-AF65-F5344CB8AC3E}">
        <p14:creationId xmlns:p14="http://schemas.microsoft.com/office/powerpoint/2010/main" val="37778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dirty="0">
                <a:solidFill>
                  <a:srgbClr val="FFFF00"/>
                </a:solidFill>
              </a:rPr>
              <a:t>Things exist which Math and Science believe to be true, given our current understanding:</a:t>
            </a:r>
          </a:p>
        </p:txBody>
      </p:sp>
      <p:sp>
        <p:nvSpPr>
          <p:cNvPr id="3" name="Content Placeholder 2"/>
          <p:cNvSpPr>
            <a:spLocks noGrp="1"/>
          </p:cNvSpPr>
          <p:nvPr>
            <p:ph sz="half" idx="1"/>
          </p:nvPr>
        </p:nvSpPr>
        <p:spPr>
          <a:noFill/>
        </p:spPr>
        <p:txBody>
          <a:bodyPr/>
          <a:lstStyle/>
          <a:p>
            <a:pPr marL="0" indent="0">
              <a:buNone/>
            </a:pPr>
            <a:r>
              <a:rPr lang="en-US" dirty="0">
                <a:solidFill>
                  <a:srgbClr val="FFFF00"/>
                </a:solidFill>
              </a:rPr>
              <a:t>Populations vary. Some of this variation is heritable, and some of this variation confers a benefit in a given environment. Individuals with beneficial variation will survive and reproduce more successfully than individuals without that variation, and they will pass that variation on to their offspring.</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00798" y="1987420"/>
            <a:ext cx="5174628" cy="3449751"/>
          </a:xfrm>
        </p:spPr>
      </p:pic>
    </p:spTree>
    <p:extLst>
      <p:ext uri="{BB962C8B-B14F-4D97-AF65-F5344CB8AC3E}">
        <p14:creationId xmlns:p14="http://schemas.microsoft.com/office/powerpoint/2010/main" val="1266213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industrial revolution">
            <a:extLst>
              <a:ext uri="{FF2B5EF4-FFF2-40B4-BE49-F238E27FC236}">
                <a16:creationId xmlns:a16="http://schemas.microsoft.com/office/drawing/2014/main" id="{AD25E33C-43B9-47F1-870B-AF6EB84FB21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408217" y="0"/>
            <a:ext cx="8813529" cy="687846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AAFD2E04-CD67-4223-AF27-978855DD629E}"/>
              </a:ext>
            </a:extLst>
          </p:cNvPr>
          <p:cNvSpPr>
            <a:spLocks noGrp="1"/>
          </p:cNvSpPr>
          <p:nvPr>
            <p:ph type="title"/>
          </p:nvPr>
        </p:nvSpPr>
        <p:spPr>
          <a:xfrm>
            <a:off x="0" y="1"/>
            <a:ext cx="3408218" cy="6878462"/>
          </a:xfrm>
        </p:spPr>
        <p:txBody>
          <a:bodyPr/>
          <a:lstStyle/>
          <a:p>
            <a:r>
              <a:rPr lang="en-US" dirty="0"/>
              <a:t>Resources exist </a:t>
            </a:r>
            <a:r>
              <a:rPr lang="en-US" dirty="0" smtClean="0"/>
              <a:t>to </a:t>
            </a:r>
            <a:r>
              <a:rPr lang="en-US" dirty="0"/>
              <a:t>expose students to the dilemmas </a:t>
            </a:r>
            <a:r>
              <a:rPr lang="en-US" dirty="0" smtClean="0"/>
              <a:t>of applied math </a:t>
            </a:r>
            <a:r>
              <a:rPr lang="en-US" dirty="0"/>
              <a:t>and science.</a:t>
            </a:r>
          </a:p>
        </p:txBody>
      </p:sp>
    </p:spTree>
    <p:extLst>
      <p:ext uri="{BB962C8B-B14F-4D97-AF65-F5344CB8AC3E}">
        <p14:creationId xmlns:p14="http://schemas.microsoft.com/office/powerpoint/2010/main" val="4137520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60000"/>
                    <a:lumOff val="40000"/>
                  </a:schemeClr>
                </a:solidFill>
              </a:rPr>
              <a:t>The PIC Math Program</a:t>
            </a:r>
          </a:p>
        </p:txBody>
      </p:sp>
      <p:sp>
        <p:nvSpPr>
          <p:cNvPr id="3" name="Content Placeholder 2"/>
          <p:cNvSpPr>
            <a:spLocks noGrp="1"/>
          </p:cNvSpPr>
          <p:nvPr>
            <p:ph idx="1"/>
          </p:nvPr>
        </p:nvSpPr>
        <p:spPr>
          <a:xfrm>
            <a:off x="1752600" y="2057401"/>
            <a:ext cx="8153400" cy="3839527"/>
          </a:xfrm>
        </p:spPr>
        <p:txBody>
          <a:bodyPr>
            <a:normAutofit fontScale="92500" lnSpcReduction="20000"/>
          </a:bodyPr>
          <a:lstStyle/>
          <a:p>
            <a:pPr marL="114300" indent="0" algn="ctr">
              <a:buNone/>
            </a:pPr>
            <a:r>
              <a:rPr lang="en-US" b="1" dirty="0">
                <a:solidFill>
                  <a:schemeClr val="bg2">
                    <a:lumMod val="50000"/>
                  </a:schemeClr>
                </a:solidFill>
              </a:rPr>
              <a:t>P</a:t>
            </a:r>
            <a:r>
              <a:rPr lang="en-US" dirty="0"/>
              <a:t>reparation for </a:t>
            </a:r>
            <a:r>
              <a:rPr lang="en-US" b="1" dirty="0">
                <a:solidFill>
                  <a:schemeClr val="bg2">
                    <a:lumMod val="50000"/>
                  </a:schemeClr>
                </a:solidFill>
              </a:rPr>
              <a:t>I</a:t>
            </a:r>
            <a:r>
              <a:rPr lang="en-US" dirty="0"/>
              <a:t>ndustrial </a:t>
            </a:r>
            <a:r>
              <a:rPr lang="en-US" b="1" dirty="0">
                <a:solidFill>
                  <a:schemeClr val="bg2">
                    <a:lumMod val="50000"/>
                  </a:schemeClr>
                </a:solidFill>
              </a:rPr>
              <a:t>C</a:t>
            </a:r>
            <a:r>
              <a:rPr lang="en-US" dirty="0"/>
              <a:t>areers in </a:t>
            </a:r>
            <a:r>
              <a:rPr lang="en-US" b="1" dirty="0">
                <a:solidFill>
                  <a:schemeClr val="bg2">
                    <a:lumMod val="50000"/>
                  </a:schemeClr>
                </a:solidFill>
              </a:rPr>
              <a:t>Math</a:t>
            </a:r>
            <a:r>
              <a:rPr lang="en-US" dirty="0"/>
              <a:t>ematical Sciences</a:t>
            </a:r>
            <a:r>
              <a:rPr lang="en-US" b="1" dirty="0">
                <a:solidFill>
                  <a:schemeClr val="bg2">
                    <a:lumMod val="50000"/>
                  </a:schemeClr>
                </a:solidFill>
              </a:rPr>
              <a:t> </a:t>
            </a:r>
            <a:r>
              <a:rPr lang="en-US" dirty="0"/>
              <a:t>prepares mathematical sciences students for industrial careers by engaging them in research problems that come directly from industry.</a:t>
            </a:r>
          </a:p>
          <a:p>
            <a:pPr marL="114300" indent="0">
              <a:buNone/>
            </a:pPr>
            <a:endParaRPr lang="en-US" dirty="0"/>
          </a:p>
          <a:p>
            <a:r>
              <a:rPr lang="en-US" dirty="0"/>
              <a:t>Increase awareness among math and statistics faculty and undergraduates about non-academic career options.</a:t>
            </a:r>
          </a:p>
          <a:p>
            <a:r>
              <a:rPr lang="en-US" dirty="0"/>
              <a:t>Provide research experience working on </a:t>
            </a:r>
            <a:r>
              <a:rPr lang="en-US" dirty="0">
                <a:solidFill>
                  <a:srgbClr val="C00000"/>
                </a:solidFill>
              </a:rPr>
              <a:t>real-world problems </a:t>
            </a:r>
            <a:r>
              <a:rPr lang="en-US" dirty="0"/>
              <a:t>from business, industry and government. </a:t>
            </a:r>
          </a:p>
          <a:p>
            <a:r>
              <a:rPr lang="en-US" dirty="0"/>
              <a:t>Prepare students for industrial careers. </a:t>
            </a:r>
          </a:p>
          <a:p>
            <a:endParaRPr lang="en-US" dirty="0"/>
          </a:p>
        </p:txBody>
      </p:sp>
      <p:pic>
        <p:nvPicPr>
          <p:cNvPr id="4" name="Picture 3"/>
          <p:cNvPicPr/>
          <p:nvPr/>
        </p:nvPicPr>
        <p:blipFill>
          <a:blip r:embed="rId2" cstate="print"/>
          <a:srcRect/>
          <a:stretch>
            <a:fillRect/>
          </a:stretch>
        </p:blipFill>
        <p:spPr bwMode="auto">
          <a:xfrm>
            <a:off x="2286000" y="1219200"/>
            <a:ext cx="861060" cy="861060"/>
          </a:xfrm>
          <a:prstGeom prst="rect">
            <a:avLst/>
          </a:prstGeom>
          <a:noFill/>
          <a:ln w="9525">
            <a:noFill/>
            <a:miter lim="800000"/>
            <a:headEnd/>
            <a:tailEnd/>
          </a:ln>
        </p:spPr>
      </p:pic>
      <p:pic>
        <p:nvPicPr>
          <p:cNvPr id="5" name="Picture 4" descr="C:\Users\sweekes\Desktop\VideoWebsite\maa.png"/>
          <p:cNvPicPr/>
          <p:nvPr/>
        </p:nvPicPr>
        <p:blipFill>
          <a:blip r:embed="rId3">
            <a:extLst>
              <a:ext uri="{28A0092B-C50C-407E-A947-70E740481C1C}">
                <a14:useLocalDpi xmlns:a14="http://schemas.microsoft.com/office/drawing/2010/main" val="0"/>
              </a:ext>
            </a:extLst>
          </a:blip>
          <a:srcRect/>
          <a:stretch>
            <a:fillRect/>
          </a:stretch>
        </p:blipFill>
        <p:spPr bwMode="auto">
          <a:xfrm>
            <a:off x="4403090" y="1407796"/>
            <a:ext cx="2531110" cy="497205"/>
          </a:xfrm>
          <a:prstGeom prst="rect">
            <a:avLst/>
          </a:prstGeom>
          <a:noFill/>
          <a:ln>
            <a:noFill/>
          </a:ln>
        </p:spPr>
      </p:pic>
      <p:pic>
        <p:nvPicPr>
          <p:cNvPr id="6" name="Picture 5" descr="C:\Users\sweekes\Dropbox\PICMathSuzy\VIDEOS\SegmentII\SIAM_lo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1371601"/>
            <a:ext cx="1568450" cy="497205"/>
          </a:xfrm>
          <a:prstGeom prst="rect">
            <a:avLst/>
          </a:prstGeom>
          <a:noFill/>
          <a:ln>
            <a:noFill/>
          </a:ln>
        </p:spPr>
      </p:pic>
      <p:sp>
        <p:nvSpPr>
          <p:cNvPr id="7" name="TextBox 6"/>
          <p:cNvSpPr txBox="1"/>
          <p:nvPr/>
        </p:nvSpPr>
        <p:spPr>
          <a:xfrm>
            <a:off x="2057401" y="6229079"/>
            <a:ext cx="1774889" cy="369332"/>
          </a:xfrm>
          <a:prstGeom prst="rect">
            <a:avLst/>
          </a:prstGeom>
          <a:solidFill>
            <a:schemeClr val="bg2"/>
          </a:solidFill>
          <a:ln w="12700">
            <a:solidFill>
              <a:schemeClr val="tx1"/>
            </a:solidFill>
          </a:ln>
        </p:spPr>
        <p:txBody>
          <a:bodyPr wrap="square" rtlCol="0">
            <a:spAutoFit/>
          </a:bodyPr>
          <a:lstStyle/>
          <a:p>
            <a:pPr algn="ctr"/>
            <a:r>
              <a:rPr lang="en-US" b="1" dirty="0">
                <a:solidFill>
                  <a:schemeClr val="tx2"/>
                </a:solidFill>
              </a:rPr>
              <a:t>DMS 1345499</a:t>
            </a:r>
          </a:p>
        </p:txBody>
      </p:sp>
      <p:sp>
        <p:nvSpPr>
          <p:cNvPr id="8" name="TextBox 7"/>
          <p:cNvSpPr txBox="1"/>
          <p:nvPr/>
        </p:nvSpPr>
        <p:spPr>
          <a:xfrm>
            <a:off x="7315200" y="6059270"/>
            <a:ext cx="2590800" cy="646331"/>
          </a:xfrm>
          <a:prstGeom prst="rect">
            <a:avLst/>
          </a:prstGeom>
          <a:solidFill>
            <a:schemeClr val="bg2"/>
          </a:solidFill>
          <a:ln>
            <a:solidFill>
              <a:srgbClr val="000066"/>
            </a:solidFill>
          </a:ln>
        </p:spPr>
        <p:txBody>
          <a:bodyPr wrap="square" rtlCol="0">
            <a:spAutoFit/>
          </a:bodyPr>
          <a:lstStyle/>
          <a:p>
            <a:r>
              <a:rPr lang="en-US" altLang="en-US" b="1" dirty="0">
                <a:solidFill>
                  <a:schemeClr val="tx2"/>
                </a:solidFill>
                <a:ea typeface="ＭＳ Ｐゴシック" pitchFamily="34" charset="-128"/>
                <a:cs typeface="Arial" pitchFamily="34" charset="0"/>
              </a:rPr>
              <a:t>Michael Dorff, BYU</a:t>
            </a:r>
          </a:p>
          <a:p>
            <a:r>
              <a:rPr lang="en-US" altLang="en-US" b="1" dirty="0">
                <a:solidFill>
                  <a:schemeClr val="tx2"/>
                </a:solidFill>
                <a:ea typeface="ＭＳ Ｐゴシック" pitchFamily="34" charset="-128"/>
                <a:cs typeface="Arial" pitchFamily="34" charset="0"/>
              </a:rPr>
              <a:t>S. L. Weekes, WPI</a:t>
            </a:r>
          </a:p>
        </p:txBody>
      </p:sp>
    </p:spTree>
    <p:extLst>
      <p:ext uri="{BB962C8B-B14F-4D97-AF65-F5344CB8AC3E}">
        <p14:creationId xmlns:p14="http://schemas.microsoft.com/office/powerpoint/2010/main" val="148552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2000"/>
                                        <p:tgtEl>
                                          <p:spTgt spid="3">
                                            <p:txEl>
                                              <p:pRg st="3" end="3"/>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3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The PIC Math Program</a:t>
            </a:r>
          </a:p>
        </p:txBody>
      </p:sp>
      <p:sp>
        <p:nvSpPr>
          <p:cNvPr id="3" name="Content Placeholder 2"/>
          <p:cNvSpPr>
            <a:spLocks noGrp="1"/>
          </p:cNvSpPr>
          <p:nvPr>
            <p:ph idx="1"/>
          </p:nvPr>
        </p:nvSpPr>
        <p:spPr>
          <a:xfrm>
            <a:off x="1752600" y="1600200"/>
            <a:ext cx="8153400" cy="1981200"/>
          </a:xfrm>
        </p:spPr>
        <p:txBody>
          <a:bodyPr>
            <a:normAutofit lnSpcReduction="10000"/>
          </a:bodyPr>
          <a:lstStyle/>
          <a:p>
            <a:pPr marL="114300" indent="0" algn="ctr">
              <a:buNone/>
            </a:pPr>
            <a:r>
              <a:rPr lang="en-US" b="1" dirty="0">
                <a:solidFill>
                  <a:srgbClr val="002060"/>
                </a:solidFill>
              </a:rPr>
              <a:t>P</a:t>
            </a:r>
            <a:r>
              <a:rPr lang="en-US" dirty="0"/>
              <a:t>reparation for </a:t>
            </a:r>
            <a:r>
              <a:rPr lang="en-US" b="1" dirty="0">
                <a:solidFill>
                  <a:srgbClr val="002060"/>
                </a:solidFill>
              </a:rPr>
              <a:t>I</a:t>
            </a:r>
            <a:r>
              <a:rPr lang="en-US" dirty="0"/>
              <a:t>ndustrial </a:t>
            </a:r>
            <a:r>
              <a:rPr lang="en-US" b="1" dirty="0">
                <a:solidFill>
                  <a:srgbClr val="002060"/>
                </a:solidFill>
              </a:rPr>
              <a:t>C</a:t>
            </a:r>
            <a:r>
              <a:rPr lang="en-US" dirty="0"/>
              <a:t>areers in </a:t>
            </a:r>
            <a:r>
              <a:rPr lang="en-US" b="1" dirty="0">
                <a:solidFill>
                  <a:srgbClr val="002060"/>
                </a:solidFill>
              </a:rPr>
              <a:t>Math</a:t>
            </a:r>
            <a:r>
              <a:rPr lang="en-US" dirty="0"/>
              <a:t>ematical Sciences</a:t>
            </a:r>
            <a:r>
              <a:rPr lang="en-US" b="1" dirty="0">
                <a:solidFill>
                  <a:schemeClr val="bg2">
                    <a:lumMod val="50000"/>
                  </a:schemeClr>
                </a:solidFill>
              </a:rPr>
              <a:t> </a:t>
            </a:r>
            <a:r>
              <a:rPr lang="en-US" dirty="0"/>
              <a:t>prepares mathematical sciences students for industrial careers by engaging them in research problems that come directly from industry.</a:t>
            </a:r>
          </a:p>
          <a:p>
            <a:pPr marL="114300" indent="0" algn="ctr">
              <a:buNone/>
            </a:pPr>
            <a:endParaRPr lang="en-US" dirty="0"/>
          </a:p>
          <a:p>
            <a:endParaRPr lang="en-US" dirty="0"/>
          </a:p>
          <a:p>
            <a:pPr marL="114300" indent="0">
              <a:buNone/>
            </a:pPr>
            <a:endParaRPr lang="en-US" dirty="0"/>
          </a:p>
          <a:p>
            <a:endParaRPr lang="en-US" dirty="0"/>
          </a:p>
        </p:txBody>
      </p:sp>
      <p:pic>
        <p:nvPicPr>
          <p:cNvPr id="4" name="Picture 3"/>
          <p:cNvPicPr/>
          <p:nvPr/>
        </p:nvPicPr>
        <p:blipFill>
          <a:blip r:embed="rId3" cstate="print"/>
          <a:srcRect/>
          <a:stretch>
            <a:fillRect/>
          </a:stretch>
        </p:blipFill>
        <p:spPr bwMode="auto">
          <a:xfrm>
            <a:off x="2286000" y="5387340"/>
            <a:ext cx="861060" cy="861060"/>
          </a:xfrm>
          <a:prstGeom prst="rect">
            <a:avLst/>
          </a:prstGeom>
          <a:noFill/>
          <a:ln w="9525">
            <a:noFill/>
            <a:miter lim="800000"/>
            <a:headEnd/>
            <a:tailEnd/>
          </a:ln>
        </p:spPr>
      </p:pic>
      <p:pic>
        <p:nvPicPr>
          <p:cNvPr id="5" name="Picture 4" descr="C:\Users\sweekes\Desktop\VideoWebsite\maa.png"/>
          <p:cNvPicPr/>
          <p:nvPr/>
        </p:nvPicPr>
        <p:blipFill>
          <a:blip r:embed="rId4">
            <a:extLst>
              <a:ext uri="{28A0092B-C50C-407E-A947-70E740481C1C}">
                <a14:useLocalDpi xmlns:a14="http://schemas.microsoft.com/office/drawing/2010/main" val="0"/>
              </a:ext>
            </a:extLst>
          </a:blip>
          <a:srcRect/>
          <a:stretch>
            <a:fillRect/>
          </a:stretch>
        </p:blipFill>
        <p:spPr bwMode="auto">
          <a:xfrm>
            <a:off x="7285220" y="5387341"/>
            <a:ext cx="2531110" cy="497205"/>
          </a:xfrm>
          <a:prstGeom prst="rect">
            <a:avLst/>
          </a:prstGeom>
          <a:noFill/>
          <a:ln>
            <a:noFill/>
          </a:ln>
        </p:spPr>
      </p:pic>
      <p:pic>
        <p:nvPicPr>
          <p:cNvPr id="6" name="Picture 5" descr="C:\Users\sweekes\Dropbox\PICMathSuzy\VIDEOS\SegmentII\SIAM_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8550" y="6208396"/>
            <a:ext cx="1568450" cy="497205"/>
          </a:xfrm>
          <a:prstGeom prst="rect">
            <a:avLst/>
          </a:prstGeom>
          <a:noFill/>
          <a:ln>
            <a:noFill/>
          </a:ln>
        </p:spPr>
      </p:pic>
      <p:pic>
        <p:nvPicPr>
          <p:cNvPr id="7" name="Picture 6" descr="PICMathlog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85220" y="6070845"/>
            <a:ext cx="26304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81201" y="6336268"/>
            <a:ext cx="1774889" cy="369332"/>
          </a:xfrm>
          <a:prstGeom prst="rect">
            <a:avLst/>
          </a:prstGeom>
          <a:solidFill>
            <a:schemeClr val="bg2"/>
          </a:solidFill>
          <a:ln w="12700">
            <a:solidFill>
              <a:schemeClr val="tx1"/>
            </a:solidFill>
          </a:ln>
        </p:spPr>
        <p:txBody>
          <a:bodyPr wrap="square" rtlCol="0">
            <a:spAutoFit/>
          </a:bodyPr>
          <a:lstStyle/>
          <a:p>
            <a:pPr algn="ctr"/>
            <a:r>
              <a:rPr lang="en-US" b="1" dirty="0">
                <a:solidFill>
                  <a:schemeClr val="tx2"/>
                </a:solidFill>
              </a:rPr>
              <a:t>DMS 1345499</a:t>
            </a:r>
          </a:p>
        </p:txBody>
      </p:sp>
      <p:sp>
        <p:nvSpPr>
          <p:cNvPr id="9" name="TextBox 8"/>
          <p:cNvSpPr txBox="1"/>
          <p:nvPr/>
        </p:nvSpPr>
        <p:spPr>
          <a:xfrm>
            <a:off x="2057400" y="4343401"/>
            <a:ext cx="7467600" cy="830997"/>
          </a:xfrm>
          <a:prstGeom prst="rect">
            <a:avLst/>
          </a:prstGeom>
          <a:solidFill>
            <a:schemeClr val="bg2"/>
          </a:solidFill>
          <a:ln>
            <a:solidFill>
              <a:srgbClr val="000066"/>
            </a:solidFill>
          </a:ln>
        </p:spPr>
        <p:txBody>
          <a:bodyPr wrap="square" rtlCol="0">
            <a:spAutoFit/>
          </a:bodyPr>
          <a:lstStyle/>
          <a:p>
            <a:r>
              <a:rPr lang="en-US" altLang="en-US" sz="2400" b="1" dirty="0">
                <a:solidFill>
                  <a:srgbClr val="C00000"/>
                </a:solidFill>
                <a:ea typeface="ＭＳ Ｐゴシック" pitchFamily="34" charset="-128"/>
                <a:cs typeface="Arial" pitchFamily="34" charset="0"/>
              </a:rPr>
              <a:t>Michael Dorff, Brigham Young University  </a:t>
            </a:r>
            <a:r>
              <a:rPr lang="en-US" altLang="en-US" sz="2400" b="1" dirty="0">
                <a:solidFill>
                  <a:schemeClr val="tx2"/>
                </a:solidFill>
                <a:ea typeface="ＭＳ Ｐゴシック" pitchFamily="34" charset="-128"/>
                <a:cs typeface="Arial" pitchFamily="34" charset="0"/>
              </a:rPr>
              <a:t>&amp; </a:t>
            </a:r>
            <a:r>
              <a:rPr lang="en-US" altLang="en-US" sz="2400" b="1" dirty="0" err="1">
                <a:solidFill>
                  <a:schemeClr val="tx2"/>
                </a:solidFill>
                <a:ea typeface="ＭＳ Ｐゴシック" pitchFamily="34" charset="-128"/>
                <a:cs typeface="Arial" pitchFamily="34" charset="0"/>
              </a:rPr>
              <a:t>SLWeekes</a:t>
            </a:r>
            <a:endParaRPr lang="en-US" altLang="en-US" sz="2400" b="1" dirty="0">
              <a:solidFill>
                <a:schemeClr val="tx2"/>
              </a:solidFill>
              <a:ea typeface="ＭＳ Ｐゴシック" pitchFamily="34" charset="-128"/>
              <a:cs typeface="Arial" pitchFamily="34" charset="0"/>
            </a:endParaRPr>
          </a:p>
        </p:txBody>
      </p:sp>
      <p:sp>
        <p:nvSpPr>
          <p:cNvPr id="10" name="TextBox 9"/>
          <p:cNvSpPr txBox="1"/>
          <p:nvPr/>
        </p:nvSpPr>
        <p:spPr>
          <a:xfrm>
            <a:off x="3581400" y="3581401"/>
            <a:ext cx="4761472" cy="461665"/>
          </a:xfrm>
          <a:prstGeom prst="rect">
            <a:avLst/>
          </a:prstGeom>
          <a:solidFill>
            <a:srgbClr val="0070C0"/>
          </a:solidFill>
          <a:ln w="19050">
            <a:solidFill>
              <a:srgbClr val="002060"/>
            </a:solidFill>
          </a:ln>
        </p:spPr>
        <p:txBody>
          <a:bodyPr wrap="square" rtlCol="0">
            <a:spAutoFit/>
          </a:bodyPr>
          <a:lstStyle/>
          <a:p>
            <a:pPr algn="ctr"/>
            <a:r>
              <a:rPr lang="en-US" sz="2400" b="1" dirty="0">
                <a:solidFill>
                  <a:srgbClr val="002060"/>
                </a:solidFill>
                <a:hlinkClick r:id="rId7"/>
              </a:rPr>
              <a:t>http://www.maa.org/pic-math</a:t>
            </a:r>
            <a:r>
              <a:rPr lang="en-US" sz="2400" b="1" dirty="0">
                <a:solidFill>
                  <a:srgbClr val="002060"/>
                </a:solidFill>
              </a:rPr>
              <a:t> </a:t>
            </a:r>
          </a:p>
        </p:txBody>
      </p:sp>
    </p:spTree>
    <p:extLst>
      <p:ext uri="{BB962C8B-B14F-4D97-AF65-F5344CB8AC3E}">
        <p14:creationId xmlns:p14="http://schemas.microsoft.com/office/powerpoint/2010/main" val="4002171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981200" y="274638"/>
            <a:ext cx="7924800" cy="1143000"/>
          </a:xfrm>
        </p:spPr>
        <p:txBody>
          <a:bodyPr>
            <a:normAutofit fontScale="90000"/>
          </a:bodyPr>
          <a:lstStyle/>
          <a:p>
            <a:r>
              <a:rPr lang="en-US" sz="4000" dirty="0"/>
              <a:t>Spring Semester Research Course</a:t>
            </a:r>
          </a:p>
        </p:txBody>
      </p:sp>
      <p:sp>
        <p:nvSpPr>
          <p:cNvPr id="3" name="Content Placeholder 2"/>
          <p:cNvSpPr>
            <a:spLocks noGrp="1"/>
          </p:cNvSpPr>
          <p:nvPr>
            <p:ph idx="1"/>
          </p:nvPr>
        </p:nvSpPr>
        <p:spPr>
          <a:xfrm>
            <a:off x="1981200" y="1517486"/>
            <a:ext cx="7924800" cy="3054515"/>
          </a:xfrm>
        </p:spPr>
        <p:txBody>
          <a:bodyPr>
            <a:normAutofit/>
          </a:bodyPr>
          <a:lstStyle/>
          <a:p>
            <a:r>
              <a:rPr lang="en-US" sz="2600" dirty="0"/>
              <a:t>PIC Math faculty run a spring semester, credit-bearing course on solving industrial problems</a:t>
            </a:r>
          </a:p>
          <a:p>
            <a:r>
              <a:rPr lang="en-US" sz="2600" dirty="0"/>
              <a:t>Information about industrial careers</a:t>
            </a:r>
          </a:p>
          <a:p>
            <a:r>
              <a:rPr lang="en-US" sz="2600" dirty="0"/>
              <a:t>Training for industrial careers</a:t>
            </a:r>
          </a:p>
          <a:p>
            <a:r>
              <a:rPr lang="en-US" sz="2600" dirty="0"/>
              <a:t>PIC Math provides material, financial, and emotional  support material for the course</a:t>
            </a:r>
          </a:p>
          <a:p>
            <a:endParaRPr lang="en-US" sz="2600" dirty="0"/>
          </a:p>
          <a:p>
            <a:pPr marL="411480" lvl="1" indent="0">
              <a:buNone/>
            </a:pPr>
            <a:endParaRPr lang="en-US" sz="2600" dirty="0"/>
          </a:p>
          <a:p>
            <a:endParaRPr lang="en-US" dirty="0"/>
          </a:p>
        </p:txBody>
      </p:sp>
      <p:pic>
        <p:nvPicPr>
          <p:cNvPr id="5" name="Picture 4" descr="PICMath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3712" y="6070845"/>
            <a:ext cx="26304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832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F52C9-11B1-47CB-8094-BF4D13AA07B7}"/>
              </a:ext>
            </a:extLst>
          </p:cNvPr>
          <p:cNvSpPr>
            <a:spLocks noGrp="1"/>
          </p:cNvSpPr>
          <p:nvPr>
            <p:ph type="title"/>
          </p:nvPr>
        </p:nvSpPr>
        <p:spPr>
          <a:xfrm>
            <a:off x="6134792" y="365125"/>
            <a:ext cx="5219007" cy="5919297"/>
          </a:xfrm>
        </p:spPr>
        <p:txBody>
          <a:bodyPr/>
          <a:lstStyle/>
          <a:p>
            <a:r>
              <a:rPr lang="en-US" dirty="0"/>
              <a:t>We should </a:t>
            </a:r>
            <a:r>
              <a:rPr lang="en-US" dirty="0" smtClean="0"/>
              <a:t>teach </a:t>
            </a:r>
            <a:r>
              <a:rPr lang="en-US" dirty="0"/>
              <a:t>students to question us.</a:t>
            </a:r>
          </a:p>
        </p:txBody>
      </p:sp>
      <p:pic>
        <p:nvPicPr>
          <p:cNvPr id="8" name="Content Placeholder 7">
            <a:extLst>
              <a:ext uri="{FF2B5EF4-FFF2-40B4-BE49-F238E27FC236}">
                <a16:creationId xmlns:a16="http://schemas.microsoft.com/office/drawing/2014/main" id="{60537DB5-C959-44B2-BB5F-6CF1C52D8E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195454" cy="6858000"/>
          </a:xfrm>
        </p:spPr>
      </p:pic>
    </p:spTree>
    <p:extLst>
      <p:ext uri="{BB962C8B-B14F-4D97-AF65-F5344CB8AC3E}">
        <p14:creationId xmlns:p14="http://schemas.microsoft.com/office/powerpoint/2010/main" val="12477154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0288" y="0"/>
            <a:ext cx="10531011" cy="6843626"/>
          </a:xfrm>
        </p:spPr>
      </p:pic>
      <p:sp>
        <p:nvSpPr>
          <p:cNvPr id="2" name="Title 1"/>
          <p:cNvSpPr>
            <a:spLocks noGrp="1"/>
          </p:cNvSpPr>
          <p:nvPr>
            <p:ph type="title"/>
          </p:nvPr>
        </p:nvSpPr>
        <p:spPr>
          <a:xfrm>
            <a:off x="744877" y="4648019"/>
            <a:ext cx="7032902" cy="2209981"/>
          </a:xfrm>
        </p:spPr>
        <p:txBody>
          <a:bodyPr>
            <a:noAutofit/>
          </a:bodyPr>
          <a:lstStyle/>
          <a:p>
            <a:r>
              <a:rPr lang="en-US" sz="3200" dirty="0">
                <a:solidFill>
                  <a:srgbClr val="FFFF00"/>
                </a:solidFill>
              </a:rPr>
              <a:t>The preloading process at the facility needs to be maximized so that they have the least amount of workers doing the most amount of work in the least amount of time.</a:t>
            </a:r>
          </a:p>
        </p:txBody>
      </p:sp>
    </p:spTree>
    <p:extLst>
      <p:ext uri="{BB962C8B-B14F-4D97-AF65-F5344CB8AC3E}">
        <p14:creationId xmlns:p14="http://schemas.microsoft.com/office/powerpoint/2010/main" val="42745512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380" y="0"/>
            <a:ext cx="11685998" cy="1392837"/>
          </a:xfrm>
        </p:spPr>
        <p:txBody>
          <a:bodyPr>
            <a:noAutofit/>
          </a:bodyPr>
          <a:lstStyle/>
          <a:p>
            <a:r>
              <a:rPr lang="en-US" sz="2800" dirty="0">
                <a:solidFill>
                  <a:srgbClr val="FFFF00"/>
                </a:solidFill>
              </a:rPr>
              <a:t>Ultimately, our goal was to create an effective and efficient sampling method to target specific individual members of covert groups hidden within a social network.</a:t>
            </a:r>
          </a:p>
        </p:txBody>
      </p:sp>
      <p:pic>
        <p:nvPicPr>
          <p:cNvPr id="1028" name="Picture 4" descr="Image result for anubis weighing of the hea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1392838"/>
            <a:ext cx="12192001" cy="546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2227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6324" y="272658"/>
            <a:ext cx="3335675" cy="6241158"/>
          </a:xfrm>
        </p:spPr>
        <p:txBody>
          <a:bodyPr>
            <a:normAutofit/>
          </a:bodyPr>
          <a:lstStyle/>
          <a:p>
            <a:r>
              <a:rPr lang="en-US" sz="4000" dirty="0"/>
              <a:t>The opportunities and </a:t>
            </a:r>
            <a:r>
              <a:rPr lang="en-US" sz="4000" dirty="0" smtClean="0"/>
              <a:t>choices offered to </a:t>
            </a:r>
            <a:r>
              <a:rPr lang="en-US" sz="4000"/>
              <a:t>students </a:t>
            </a:r>
            <a:r>
              <a:rPr lang="en-US" sz="4000" smtClean="0"/>
              <a:t>are </a:t>
            </a:r>
            <a:r>
              <a:rPr lang="en-US" sz="4000" dirty="0" smtClean="0"/>
              <a:t>not theoretical.</a:t>
            </a:r>
            <a:endParaRPr lang="en-US" sz="4000"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186"/>
            <a:ext cx="8856324" cy="6849814"/>
          </a:xfrm>
        </p:spPr>
      </p:pic>
    </p:spTree>
    <p:extLst>
      <p:ext uri="{BB962C8B-B14F-4D97-AF65-F5344CB8AC3E}">
        <p14:creationId xmlns:p14="http://schemas.microsoft.com/office/powerpoint/2010/main" val="1631585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791164"/>
            <a:ext cx="3092521" cy="3066836"/>
          </a:xfrm>
        </p:spPr>
        <p:txBody>
          <a:bodyPr/>
          <a:lstStyle/>
          <a:p>
            <a:r>
              <a:rPr lang="en-US" dirty="0">
                <a:solidFill>
                  <a:schemeClr val="accent4">
                    <a:lumMod val="40000"/>
                    <a:lumOff val="60000"/>
                  </a:schemeClr>
                </a:solidFill>
              </a:rPr>
              <a:t>Waze Versus Suburbs</a:t>
            </a:r>
          </a:p>
        </p:txBody>
      </p:sp>
    </p:spTree>
    <p:extLst>
      <p:ext uri="{BB962C8B-B14F-4D97-AF65-F5344CB8AC3E}">
        <p14:creationId xmlns:p14="http://schemas.microsoft.com/office/powerpoint/2010/main" val="1987698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Building the </a:t>
            </a:r>
            <a:r>
              <a:rPr lang="en-US" dirty="0" err="1">
                <a:solidFill>
                  <a:schemeClr val="bg1">
                    <a:lumMod val="95000"/>
                  </a:schemeClr>
                </a:solidFill>
              </a:rPr>
              <a:t>Panopticon</a:t>
            </a:r>
            <a:endParaRPr lang="en-US" dirty="0">
              <a:solidFill>
                <a:schemeClr val="bg1">
                  <a:lumMod val="95000"/>
                </a:schemeClr>
              </a:solidFill>
            </a:endParaRPr>
          </a:p>
        </p:txBody>
      </p:sp>
      <p:pic>
        <p:nvPicPr>
          <p:cNvPr id="2052" name="Picture 4" descr="Related ima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635760"/>
            <a:ext cx="12192000" cy="522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302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Things exist which Math and Science can evaluate the likelihood of being true:</a:t>
            </a:r>
          </a:p>
        </p:txBody>
      </p:sp>
      <p:sp>
        <p:nvSpPr>
          <p:cNvPr id="3" name="Content Placeholder 2"/>
          <p:cNvSpPr>
            <a:spLocks noGrp="1"/>
          </p:cNvSpPr>
          <p:nvPr>
            <p:ph sz="half" idx="1"/>
          </p:nvPr>
        </p:nvSpPr>
        <p:spPr/>
        <p:txBody>
          <a:bodyPr/>
          <a:lstStyle/>
          <a:p>
            <a:pPr marL="0" indent="0">
              <a:buNone/>
            </a:pPr>
            <a:r>
              <a:rPr lang="en-US" dirty="0">
                <a:solidFill>
                  <a:srgbClr val="FFFF00"/>
                </a:solidFill>
              </a:rPr>
              <a:t>It is now more certain than ever, based on many lines of evidence, that humans are changing Earth’s climate. The atmosphere and oceans have warmed, accompanied by sea-level rise, a strong decline in Arctic sea ice, and other climate-related changes.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83500" y="2540794"/>
            <a:ext cx="2159000" cy="2921000"/>
          </a:xfrm>
        </p:spPr>
      </p:pic>
    </p:spTree>
    <p:extLst>
      <p:ext uri="{BB962C8B-B14F-4D97-AF65-F5344CB8AC3E}">
        <p14:creationId xmlns:p14="http://schemas.microsoft.com/office/powerpoint/2010/main" val="4108222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Image result for golden lass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6997" y="22349"/>
            <a:ext cx="11198831" cy="683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630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4" name="Picture 8" descr="Image result for patent medici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6382" y="12166"/>
            <a:ext cx="10839236" cy="684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961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Image result for antonin scali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823" y="0"/>
            <a:ext cx="54319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66270" y="158091"/>
            <a:ext cx="5860058" cy="6397984"/>
          </a:xfrm>
        </p:spPr>
        <p:txBody>
          <a:bodyPr>
            <a:noAutofit/>
          </a:bodyPr>
          <a:lstStyle/>
          <a:p>
            <a:r>
              <a:rPr lang="en-US" sz="3200" dirty="0">
                <a:solidFill>
                  <a:srgbClr val="FFFF00"/>
                </a:solidFill>
              </a:rPr>
              <a:t>“Originalism is sort of subspecies of textualism. Textualism means you are governed by the text. That's the only thing that is relevant to your decision, not whether the outcome is desirable, not whether legislative history says this or that. But the text of the statute.”</a:t>
            </a:r>
            <a:br>
              <a:rPr lang="en-US" sz="3200" dirty="0">
                <a:solidFill>
                  <a:srgbClr val="FFFF00"/>
                </a:solidFill>
              </a:rPr>
            </a:br>
            <a:r>
              <a:rPr lang="en-US" sz="3200" dirty="0">
                <a:solidFill>
                  <a:srgbClr val="FFFF00"/>
                </a:solidFill>
              </a:rPr>
              <a:t/>
            </a:r>
            <a:br>
              <a:rPr lang="en-US" sz="3200" dirty="0">
                <a:solidFill>
                  <a:srgbClr val="FFFF00"/>
                </a:solidFill>
              </a:rPr>
            </a:br>
            <a:r>
              <a:rPr lang="en-US" sz="3200" dirty="0">
                <a:solidFill>
                  <a:srgbClr val="FFFF00"/>
                </a:solidFill>
              </a:rPr>
              <a:t>“Words have meaning. And their meaning doesn't change.”</a:t>
            </a:r>
          </a:p>
        </p:txBody>
      </p:sp>
    </p:spTree>
    <p:extLst>
      <p:ext uri="{BB962C8B-B14F-4D97-AF65-F5344CB8AC3E}">
        <p14:creationId xmlns:p14="http://schemas.microsoft.com/office/powerpoint/2010/main" val="3290007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52393" cy="5825468"/>
          </a:xfrm>
        </p:spPr>
        <p:txBody>
          <a:bodyPr/>
          <a:lstStyle/>
          <a:p>
            <a:r>
              <a:rPr lang="en-US" dirty="0">
                <a:solidFill>
                  <a:srgbClr val="FFFF00"/>
                </a:solidFill>
              </a:rPr>
              <a:t>“What unique perspective does a minority student bring to a physics class?”</a:t>
            </a:r>
            <a:br>
              <a:rPr lang="en-US" dirty="0">
                <a:solidFill>
                  <a:srgbClr val="FFFF00"/>
                </a:solidFill>
              </a:rPr>
            </a:br>
            <a:r>
              <a:rPr lang="en-US" dirty="0">
                <a:solidFill>
                  <a:srgbClr val="FFFF00"/>
                </a:solidFill>
              </a:rPr>
              <a:t/>
            </a:r>
            <a:br>
              <a:rPr lang="en-US" dirty="0">
                <a:solidFill>
                  <a:srgbClr val="FFFF00"/>
                </a:solidFill>
              </a:rPr>
            </a:br>
            <a:r>
              <a:rPr lang="en-US" dirty="0">
                <a:solidFill>
                  <a:srgbClr val="FFFF00"/>
                </a:solidFill>
              </a:rPr>
              <a:t>– </a:t>
            </a:r>
            <a:r>
              <a:rPr lang="en-US" sz="3600" dirty="0">
                <a:solidFill>
                  <a:srgbClr val="FFFF00"/>
                </a:solidFill>
              </a:rPr>
              <a:t>Chief Justice John Roberts</a:t>
            </a:r>
            <a:endParaRPr lang="en-US" dirty="0">
              <a:solidFill>
                <a:srgbClr val="FFFF00"/>
              </a:solidFill>
            </a:endParaRPr>
          </a:p>
        </p:txBody>
      </p:sp>
      <p:pic>
        <p:nvPicPr>
          <p:cNvPr id="1026" name="Picture 2" descr="https://upload.wikimedia.org/wikipedia/commons/thumb/4/43/Official_roberts_CJ.jpg/720px-Official_roberts_CJ.jpg"/>
          <p:cNvPicPr>
            <a:picLocks noChangeAspect="1" noChangeArrowheads="1"/>
          </p:cNvPicPr>
          <p:nvPr/>
        </p:nvPicPr>
        <p:blipFill>
          <a:blip r:embed="rId3" cstate="print"/>
          <a:srcRect/>
          <a:stretch>
            <a:fillRect/>
          </a:stretch>
        </p:blipFill>
        <p:spPr bwMode="auto">
          <a:xfrm>
            <a:off x="6705600" y="0"/>
            <a:ext cx="5486400" cy="6858000"/>
          </a:xfrm>
          <a:prstGeom prst="rect">
            <a:avLst/>
          </a:prstGeom>
          <a:noFill/>
        </p:spPr>
      </p:pic>
    </p:spTree>
    <p:extLst>
      <p:ext uri="{BB962C8B-B14F-4D97-AF65-F5344CB8AC3E}">
        <p14:creationId xmlns:p14="http://schemas.microsoft.com/office/powerpoint/2010/main" val="278328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Things exist which Math and Science will almost certainly never have understanding to judge:</a:t>
            </a:r>
          </a:p>
        </p:txBody>
      </p:sp>
      <p:sp>
        <p:nvSpPr>
          <p:cNvPr id="3" name="Content Placeholder 2"/>
          <p:cNvSpPr>
            <a:spLocks noGrp="1"/>
          </p:cNvSpPr>
          <p:nvPr>
            <p:ph sz="half" idx="1"/>
          </p:nvPr>
        </p:nvSpPr>
        <p:spPr/>
        <p:txBody>
          <a:bodyPr/>
          <a:lstStyle/>
          <a:p>
            <a:pPr marL="0" indent="0">
              <a:buNone/>
            </a:pPr>
            <a:r>
              <a:rPr lang="en-US" dirty="0">
                <a:solidFill>
                  <a:srgbClr val="FFFF00"/>
                </a:solidFill>
              </a:rPr>
              <a:t>We hold these truths to be self evident: that all men and women are equal.</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445829" y="2535466"/>
            <a:ext cx="2621902" cy="2917812"/>
          </a:xfrm>
        </p:spPr>
      </p:pic>
    </p:spTree>
    <p:extLst>
      <p:ext uri="{BB962C8B-B14F-4D97-AF65-F5344CB8AC3E}">
        <p14:creationId xmlns:p14="http://schemas.microsoft.com/office/powerpoint/2010/main" val="63157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67" y="0"/>
            <a:ext cx="11926959" cy="6858000"/>
          </a:xfrm>
          <a:prstGeom prst="rect">
            <a:avLst/>
          </a:prstGeom>
        </p:spPr>
      </p:pic>
    </p:spTree>
    <p:extLst>
      <p:ext uri="{BB962C8B-B14F-4D97-AF65-F5344CB8AC3E}">
        <p14:creationId xmlns:p14="http://schemas.microsoft.com/office/powerpoint/2010/main" val="610493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286" y="-13935"/>
            <a:ext cx="9582538" cy="6879963"/>
          </a:xfrm>
          <a:prstGeom prst="rect">
            <a:avLst/>
          </a:prstGeom>
        </p:spPr>
      </p:pic>
    </p:spTree>
    <p:extLst>
      <p:ext uri="{BB962C8B-B14F-4D97-AF65-F5344CB8AC3E}">
        <p14:creationId xmlns:p14="http://schemas.microsoft.com/office/powerpoint/2010/main" val="2177407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florence nightinga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75176" y="0"/>
            <a:ext cx="5141167" cy="685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964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6040</TotalTime>
  <Words>4262</Words>
  <Application>Microsoft Office PowerPoint</Application>
  <PresentationFormat>Widescreen</PresentationFormat>
  <Paragraphs>218</Paragraphs>
  <Slides>53</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ＭＳ Ｐゴシック</vt:lpstr>
      <vt:lpstr>Arial</vt:lpstr>
      <vt:lpstr>Calibri</vt:lpstr>
      <vt:lpstr>Cambria Math</vt:lpstr>
      <vt:lpstr>Office Theme</vt:lpstr>
      <vt:lpstr>The Importance of Crushing Dreams</vt:lpstr>
      <vt:lpstr>Math is not magic</vt:lpstr>
      <vt:lpstr>Things exist which Math can prove to be true: </vt:lpstr>
      <vt:lpstr>Things exist which Math and Science believe to be true, given our current understanding:</vt:lpstr>
      <vt:lpstr>Things exist which Math and Science can evaluate the likelihood of being true:</vt:lpstr>
      <vt:lpstr>Things exist which Math and Science will almost certainly never have understanding to judge: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“Humans are an amazingly diverse species, but this diversity is not due to a finite number of subtypes or races”</vt:lpstr>
      <vt:lpstr>Socially, culturally, politically, Racism exists</vt:lpstr>
      <vt:lpstr>Real Estate Prior to the Federal Housing Authority (FHA)</vt:lpstr>
      <vt:lpstr>Short Term Balloon Loans</vt:lpstr>
      <vt:lpstr>Building and Loan Share Accumulation Contracts</vt:lpstr>
      <vt:lpstr>Second Mortgage Loans</vt:lpstr>
      <vt:lpstr>Real Estate Prior to the FHA</vt:lpstr>
      <vt:lpstr>Implementation</vt:lpstr>
      <vt:lpstr>Rating of Property</vt:lpstr>
      <vt:lpstr>156(2)</vt:lpstr>
      <vt:lpstr>Rating of Borrower</vt:lpstr>
      <vt:lpstr>317 – Attitude toward obligations</vt:lpstr>
      <vt:lpstr>327 – Future Prospects</vt:lpstr>
      <vt:lpstr>Rating of Location</vt:lpstr>
      <vt:lpstr>201</vt:lpstr>
      <vt:lpstr>210 (d)</vt:lpstr>
      <vt:lpstr>216</vt:lpstr>
      <vt:lpstr>222</vt:lpstr>
      <vt:lpstr>226 – Protection from Adverse Influences</vt:lpstr>
      <vt:lpstr>228 – Protection from Adverse Influences</vt:lpstr>
      <vt:lpstr>229 – Protection from Adverse Influences</vt:lpstr>
      <vt:lpstr>233</vt:lpstr>
      <vt:lpstr>266 - Adequacy of Civic, Social, and Commercial Centers</vt:lpstr>
      <vt:lpstr>284(3)</vt:lpstr>
      <vt:lpstr>289(1)</vt:lpstr>
      <vt:lpstr>History judges us harshly</vt:lpstr>
      <vt:lpstr>Resources exist to expose students to the dilemmas of applied math and science.</vt:lpstr>
      <vt:lpstr>The PIC Math Program</vt:lpstr>
      <vt:lpstr>The PIC Math Program</vt:lpstr>
      <vt:lpstr>Spring Semester Research Course</vt:lpstr>
      <vt:lpstr>We should teach students to question us.</vt:lpstr>
      <vt:lpstr>The preloading process at the facility needs to be maximized so that they have the least amount of workers doing the most amount of work in the least amount of time.</vt:lpstr>
      <vt:lpstr>Ultimately, our goal was to create an effective and efficient sampling method to target specific individual members of covert groups hidden within a social network.</vt:lpstr>
      <vt:lpstr>The opportunities and choices offered to students are not theoretical.</vt:lpstr>
      <vt:lpstr>Waze Versus Suburbs</vt:lpstr>
      <vt:lpstr>Building the Panopticon</vt:lpstr>
      <vt:lpstr>PowerPoint Presentation</vt:lpstr>
      <vt:lpstr>PowerPoint Presentation</vt:lpstr>
      <vt:lpstr>“Originalism is sort of subspecies of textualism. Textualism means you are governed by the text. That's the only thing that is relevant to your decision, not whether the outcome is desirable, not whether legislative history says this or that. But the text of the statute.”  “Words have meaning. And their meaning doesn't change.”</vt:lpstr>
      <vt:lpstr>“What unique perspective does a minority student bring to a physics class?”  – Chief Justice John Roberts</vt:lpstr>
    </vt:vector>
  </TitlesOfParts>
  <Company>DEKA R&amp;D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Kane</dc:creator>
  <cp:lastModifiedBy>Derek Kane</cp:lastModifiedBy>
  <cp:revision>130</cp:revision>
  <dcterms:created xsi:type="dcterms:W3CDTF">2017-06-05T15:57:01Z</dcterms:created>
  <dcterms:modified xsi:type="dcterms:W3CDTF">2017-07-18T14:05:53Z</dcterms:modified>
</cp:coreProperties>
</file>